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03" r:id="rId2"/>
    <p:sldId id="256" r:id="rId3"/>
    <p:sldId id="299" r:id="rId4"/>
    <p:sldId id="258" r:id="rId5"/>
    <p:sldId id="300" r:id="rId6"/>
    <p:sldId id="301" r:id="rId7"/>
    <p:sldId id="302" r:id="rId8"/>
    <p:sldId id="264" r:id="rId9"/>
    <p:sldId id="265" r:id="rId10"/>
    <p:sldId id="266" r:id="rId11"/>
    <p:sldId id="267" r:id="rId12"/>
    <p:sldId id="270" r:id="rId13"/>
    <p:sldId id="286" r:id="rId14"/>
    <p:sldId id="277" r:id="rId15"/>
    <p:sldId id="294" r:id="rId16"/>
    <p:sldId id="287" r:id="rId17"/>
    <p:sldId id="289" r:id="rId18"/>
    <p:sldId id="290" r:id="rId19"/>
    <p:sldId id="292" r:id="rId20"/>
    <p:sldId id="293" r:id="rId21"/>
    <p:sldId id="295" r:id="rId22"/>
    <p:sldId id="288" r:id="rId23"/>
    <p:sldId id="297" r:id="rId24"/>
    <p:sldId id="296" r:id="rId25"/>
    <p:sldId id="298" r:id="rId26"/>
    <p:sldId id="276" r:id="rId27"/>
    <p:sldId id="332" r:id="rId28"/>
    <p:sldId id="282" r:id="rId29"/>
    <p:sldId id="331" r:id="rId3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BEFEC64-3B02-48AC-B709-B2823D518D38}" type="datetimeFigureOut">
              <a:rPr lang="zh-CN" altLang="en-US" smtClean="0"/>
              <a:t>2019/4/9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2587AEE7-B495-4867-BA7D-C57079FABFC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416864" y="661177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2019/4/9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0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9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5" Type="http://schemas.openxmlformats.org/officeDocument/2006/relationships/image" Target="../media/image12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20.png"/><Relationship Id="rId4" Type="http://schemas.openxmlformats.org/officeDocument/2006/relationships/tags" Target="../tags/tag14.xml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9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25.GI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4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7.xml"/><Relationship Id="rId15" Type="http://schemas.openxmlformats.org/officeDocument/2006/relationships/image" Target="../media/image27.jpeg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38b4710b912c8fc5000ed76f4039245d788219d[1]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730" y="1191260"/>
            <a:ext cx="4164965" cy="27412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6000" y="4568825"/>
            <a:ext cx="3907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Alan Mathison Turing (1912-1954)</a:t>
            </a:r>
          </a:p>
        </p:txBody>
      </p:sp>
      <p:pic>
        <p:nvPicPr>
          <p:cNvPr id="9" name="qqshipin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913120" y="1025525"/>
            <a:ext cx="5653405" cy="434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8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43" name="Freeform 5"/>
          <p:cNvSpPr/>
          <p:nvPr/>
        </p:nvSpPr>
        <p:spPr bwMode="auto">
          <a:xfrm>
            <a:off x="5712966" y="2448926"/>
            <a:ext cx="1358706" cy="1165940"/>
          </a:xfrm>
          <a:custGeom>
            <a:avLst/>
            <a:gdLst>
              <a:gd name="T0" fmla="*/ 43 w 200"/>
              <a:gd name="T1" fmla="*/ 171 h 171"/>
              <a:gd name="T2" fmla="*/ 0 w 200"/>
              <a:gd name="T3" fmla="*/ 116 h 171"/>
              <a:gd name="T4" fmla="*/ 25 w 200"/>
              <a:gd name="T5" fmla="*/ 125 h 171"/>
              <a:gd name="T6" fmla="*/ 200 w 200"/>
              <a:gd name="T7" fmla="*/ 0 h 171"/>
              <a:gd name="T8" fmla="*/ 200 w 200"/>
              <a:gd name="T9" fmla="*/ 69 h 171"/>
              <a:gd name="T10" fmla="*/ 90 w 200"/>
              <a:gd name="T11" fmla="*/ 148 h 171"/>
              <a:gd name="T12" fmla="*/ 118 w 200"/>
              <a:gd name="T13" fmla="*/ 157 h 171"/>
              <a:gd name="T14" fmla="*/ 43 w 200"/>
              <a:gd name="T15" fmla="*/ 17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171">
                <a:moveTo>
                  <a:pt x="43" y="171"/>
                </a:moveTo>
                <a:cubicBezTo>
                  <a:pt x="0" y="116"/>
                  <a:pt x="0" y="116"/>
                  <a:pt x="0" y="116"/>
                </a:cubicBezTo>
                <a:cubicBezTo>
                  <a:pt x="25" y="125"/>
                  <a:pt x="25" y="125"/>
                  <a:pt x="25" y="125"/>
                </a:cubicBezTo>
                <a:cubicBezTo>
                  <a:pt x="50" y="52"/>
                  <a:pt x="119" y="0"/>
                  <a:pt x="200" y="0"/>
                </a:cubicBezTo>
                <a:cubicBezTo>
                  <a:pt x="200" y="69"/>
                  <a:pt x="200" y="69"/>
                  <a:pt x="200" y="69"/>
                </a:cubicBezTo>
                <a:cubicBezTo>
                  <a:pt x="149" y="69"/>
                  <a:pt x="106" y="102"/>
                  <a:pt x="90" y="148"/>
                </a:cubicBezTo>
                <a:cubicBezTo>
                  <a:pt x="118" y="157"/>
                  <a:pt x="118" y="157"/>
                  <a:pt x="118" y="157"/>
                </a:cubicBezTo>
                <a:lnTo>
                  <a:pt x="43" y="17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4" name="Freeform 6"/>
          <p:cNvSpPr/>
          <p:nvPr/>
        </p:nvSpPr>
        <p:spPr bwMode="auto">
          <a:xfrm>
            <a:off x="5094948" y="3716506"/>
            <a:ext cx="1168277" cy="1369220"/>
          </a:xfrm>
          <a:custGeom>
            <a:avLst/>
            <a:gdLst>
              <a:gd name="T0" fmla="*/ 0 w 172"/>
              <a:gd name="T1" fmla="*/ 157 h 201"/>
              <a:gd name="T2" fmla="*/ 56 w 172"/>
              <a:gd name="T3" fmla="*/ 201 h 201"/>
              <a:gd name="T4" fmla="*/ 47 w 172"/>
              <a:gd name="T5" fmla="*/ 176 h 201"/>
              <a:gd name="T6" fmla="*/ 172 w 172"/>
              <a:gd name="T7" fmla="*/ 0 h 201"/>
              <a:gd name="T8" fmla="*/ 103 w 172"/>
              <a:gd name="T9" fmla="*/ 0 h 201"/>
              <a:gd name="T10" fmla="*/ 24 w 172"/>
              <a:gd name="T11" fmla="*/ 110 h 201"/>
              <a:gd name="T12" fmla="*/ 15 w 172"/>
              <a:gd name="T13" fmla="*/ 83 h 201"/>
              <a:gd name="T14" fmla="*/ 0 w 172"/>
              <a:gd name="T15" fmla="*/ 157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" h="201">
                <a:moveTo>
                  <a:pt x="0" y="157"/>
                </a:moveTo>
                <a:cubicBezTo>
                  <a:pt x="56" y="201"/>
                  <a:pt x="56" y="201"/>
                  <a:pt x="56" y="201"/>
                </a:cubicBezTo>
                <a:cubicBezTo>
                  <a:pt x="47" y="176"/>
                  <a:pt x="47" y="176"/>
                  <a:pt x="47" y="176"/>
                </a:cubicBezTo>
                <a:cubicBezTo>
                  <a:pt x="120" y="150"/>
                  <a:pt x="172" y="81"/>
                  <a:pt x="172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51"/>
                  <a:pt x="70" y="95"/>
                  <a:pt x="24" y="110"/>
                </a:cubicBezTo>
                <a:cubicBezTo>
                  <a:pt x="15" y="83"/>
                  <a:pt x="15" y="83"/>
                  <a:pt x="15" y="83"/>
                </a:cubicBezTo>
                <a:lnTo>
                  <a:pt x="0" y="15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Freeform 7"/>
          <p:cNvSpPr/>
          <p:nvPr/>
        </p:nvSpPr>
        <p:spPr bwMode="auto">
          <a:xfrm>
            <a:off x="3600722" y="3839175"/>
            <a:ext cx="1358706" cy="1171781"/>
          </a:xfrm>
          <a:custGeom>
            <a:avLst/>
            <a:gdLst>
              <a:gd name="T0" fmla="*/ 43 w 200"/>
              <a:gd name="T1" fmla="*/ 0 h 172"/>
              <a:gd name="T2" fmla="*/ 0 w 200"/>
              <a:gd name="T3" fmla="*/ 56 h 172"/>
              <a:gd name="T4" fmla="*/ 25 w 200"/>
              <a:gd name="T5" fmla="*/ 47 h 172"/>
              <a:gd name="T6" fmla="*/ 200 w 200"/>
              <a:gd name="T7" fmla="*/ 172 h 172"/>
              <a:gd name="T8" fmla="*/ 200 w 200"/>
              <a:gd name="T9" fmla="*/ 103 h 172"/>
              <a:gd name="T10" fmla="*/ 90 w 200"/>
              <a:gd name="T11" fmla="*/ 24 h 172"/>
              <a:gd name="T12" fmla="*/ 118 w 200"/>
              <a:gd name="T13" fmla="*/ 15 h 172"/>
              <a:gd name="T14" fmla="*/ 43 w 200"/>
              <a:gd name="T15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172">
                <a:moveTo>
                  <a:pt x="43" y="0"/>
                </a:moveTo>
                <a:cubicBezTo>
                  <a:pt x="0" y="56"/>
                  <a:pt x="0" y="56"/>
                  <a:pt x="0" y="56"/>
                </a:cubicBezTo>
                <a:cubicBezTo>
                  <a:pt x="25" y="47"/>
                  <a:pt x="25" y="47"/>
                  <a:pt x="25" y="47"/>
                </a:cubicBezTo>
                <a:cubicBezTo>
                  <a:pt x="50" y="120"/>
                  <a:pt x="119" y="172"/>
                  <a:pt x="200" y="172"/>
                </a:cubicBezTo>
                <a:cubicBezTo>
                  <a:pt x="200" y="103"/>
                  <a:pt x="200" y="103"/>
                  <a:pt x="200" y="103"/>
                </a:cubicBezTo>
                <a:cubicBezTo>
                  <a:pt x="149" y="103"/>
                  <a:pt x="106" y="70"/>
                  <a:pt x="90" y="24"/>
                </a:cubicBezTo>
                <a:cubicBezTo>
                  <a:pt x="118" y="15"/>
                  <a:pt x="118" y="15"/>
                  <a:pt x="118" y="15"/>
                </a:cubicBezTo>
                <a:lnTo>
                  <a:pt x="43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Freeform 8"/>
          <p:cNvSpPr/>
          <p:nvPr/>
        </p:nvSpPr>
        <p:spPr bwMode="auto">
          <a:xfrm>
            <a:off x="3695352" y="2374156"/>
            <a:ext cx="1169445" cy="1369220"/>
          </a:xfrm>
          <a:custGeom>
            <a:avLst/>
            <a:gdLst>
              <a:gd name="T0" fmla="*/ 172 w 172"/>
              <a:gd name="T1" fmla="*/ 44 h 201"/>
              <a:gd name="T2" fmla="*/ 116 w 172"/>
              <a:gd name="T3" fmla="*/ 0 h 201"/>
              <a:gd name="T4" fmla="*/ 125 w 172"/>
              <a:gd name="T5" fmla="*/ 25 h 201"/>
              <a:gd name="T6" fmla="*/ 0 w 172"/>
              <a:gd name="T7" fmla="*/ 201 h 201"/>
              <a:gd name="T8" fmla="*/ 69 w 172"/>
              <a:gd name="T9" fmla="*/ 201 h 201"/>
              <a:gd name="T10" fmla="*/ 148 w 172"/>
              <a:gd name="T11" fmla="*/ 90 h 201"/>
              <a:gd name="T12" fmla="*/ 157 w 172"/>
              <a:gd name="T13" fmla="*/ 118 h 201"/>
              <a:gd name="T14" fmla="*/ 172 w 172"/>
              <a:gd name="T15" fmla="*/ 44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" h="201">
                <a:moveTo>
                  <a:pt x="172" y="44"/>
                </a:moveTo>
                <a:cubicBezTo>
                  <a:pt x="116" y="0"/>
                  <a:pt x="116" y="0"/>
                  <a:pt x="116" y="0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52" y="50"/>
                  <a:pt x="0" y="120"/>
                  <a:pt x="0" y="201"/>
                </a:cubicBezTo>
                <a:cubicBezTo>
                  <a:pt x="69" y="201"/>
                  <a:pt x="69" y="201"/>
                  <a:pt x="69" y="201"/>
                </a:cubicBezTo>
                <a:cubicBezTo>
                  <a:pt x="69" y="150"/>
                  <a:pt x="102" y="106"/>
                  <a:pt x="148" y="90"/>
                </a:cubicBezTo>
                <a:cubicBezTo>
                  <a:pt x="157" y="118"/>
                  <a:pt x="157" y="118"/>
                  <a:pt x="157" y="118"/>
                </a:cubicBezTo>
                <a:lnTo>
                  <a:pt x="172" y="4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Freeform 9"/>
          <p:cNvSpPr/>
          <p:nvPr/>
        </p:nvSpPr>
        <p:spPr bwMode="auto">
          <a:xfrm>
            <a:off x="7078682" y="3899925"/>
            <a:ext cx="1365715" cy="1165940"/>
          </a:xfrm>
          <a:custGeom>
            <a:avLst/>
            <a:gdLst>
              <a:gd name="T0" fmla="*/ 158 w 201"/>
              <a:gd name="T1" fmla="*/ 0 h 171"/>
              <a:gd name="T2" fmla="*/ 201 w 201"/>
              <a:gd name="T3" fmla="*/ 55 h 171"/>
              <a:gd name="T4" fmla="*/ 176 w 201"/>
              <a:gd name="T5" fmla="*/ 46 h 171"/>
              <a:gd name="T6" fmla="*/ 0 w 201"/>
              <a:gd name="T7" fmla="*/ 171 h 171"/>
              <a:gd name="T8" fmla="*/ 0 w 201"/>
              <a:gd name="T9" fmla="*/ 102 h 171"/>
              <a:gd name="T10" fmla="*/ 111 w 201"/>
              <a:gd name="T11" fmla="*/ 24 h 171"/>
              <a:gd name="T12" fmla="*/ 83 w 201"/>
              <a:gd name="T13" fmla="*/ 14 h 171"/>
              <a:gd name="T14" fmla="*/ 158 w 201"/>
              <a:gd name="T15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" h="171">
                <a:moveTo>
                  <a:pt x="158" y="0"/>
                </a:moveTo>
                <a:cubicBezTo>
                  <a:pt x="201" y="55"/>
                  <a:pt x="201" y="55"/>
                  <a:pt x="201" y="55"/>
                </a:cubicBezTo>
                <a:cubicBezTo>
                  <a:pt x="176" y="46"/>
                  <a:pt x="176" y="46"/>
                  <a:pt x="176" y="46"/>
                </a:cubicBezTo>
                <a:cubicBezTo>
                  <a:pt x="151" y="119"/>
                  <a:pt x="82" y="171"/>
                  <a:pt x="0" y="171"/>
                </a:cubicBezTo>
                <a:cubicBezTo>
                  <a:pt x="0" y="102"/>
                  <a:pt x="0" y="102"/>
                  <a:pt x="0" y="102"/>
                </a:cubicBezTo>
                <a:cubicBezTo>
                  <a:pt x="52" y="102"/>
                  <a:pt x="95" y="69"/>
                  <a:pt x="111" y="24"/>
                </a:cubicBezTo>
                <a:cubicBezTo>
                  <a:pt x="83" y="14"/>
                  <a:pt x="83" y="14"/>
                  <a:pt x="83" y="14"/>
                </a:cubicBezTo>
                <a:lnTo>
                  <a:pt x="15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Freeform 10"/>
          <p:cNvSpPr/>
          <p:nvPr/>
        </p:nvSpPr>
        <p:spPr bwMode="auto">
          <a:xfrm>
            <a:off x="7207192" y="2395185"/>
            <a:ext cx="1162435" cy="1362211"/>
          </a:xfrm>
          <a:custGeom>
            <a:avLst/>
            <a:gdLst>
              <a:gd name="T0" fmla="*/ 0 w 171"/>
              <a:gd name="T1" fmla="*/ 43 h 200"/>
              <a:gd name="T2" fmla="*/ 55 w 171"/>
              <a:gd name="T3" fmla="*/ 0 h 200"/>
              <a:gd name="T4" fmla="*/ 46 w 171"/>
              <a:gd name="T5" fmla="*/ 25 h 200"/>
              <a:gd name="T6" fmla="*/ 171 w 171"/>
              <a:gd name="T7" fmla="*/ 200 h 200"/>
              <a:gd name="T8" fmla="*/ 102 w 171"/>
              <a:gd name="T9" fmla="*/ 200 h 200"/>
              <a:gd name="T10" fmla="*/ 24 w 171"/>
              <a:gd name="T11" fmla="*/ 90 h 200"/>
              <a:gd name="T12" fmla="*/ 14 w 171"/>
              <a:gd name="T13" fmla="*/ 118 h 200"/>
              <a:gd name="T14" fmla="*/ 0 w 171"/>
              <a:gd name="T15" fmla="*/ 4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" h="200">
                <a:moveTo>
                  <a:pt x="0" y="43"/>
                </a:moveTo>
                <a:cubicBezTo>
                  <a:pt x="55" y="0"/>
                  <a:pt x="55" y="0"/>
                  <a:pt x="55" y="0"/>
                </a:cubicBezTo>
                <a:cubicBezTo>
                  <a:pt x="46" y="25"/>
                  <a:pt x="46" y="25"/>
                  <a:pt x="46" y="25"/>
                </a:cubicBezTo>
                <a:cubicBezTo>
                  <a:pt x="119" y="50"/>
                  <a:pt x="171" y="119"/>
                  <a:pt x="171" y="200"/>
                </a:cubicBezTo>
                <a:cubicBezTo>
                  <a:pt x="102" y="200"/>
                  <a:pt x="102" y="200"/>
                  <a:pt x="102" y="200"/>
                </a:cubicBezTo>
                <a:cubicBezTo>
                  <a:pt x="102" y="149"/>
                  <a:pt x="69" y="106"/>
                  <a:pt x="24" y="90"/>
                </a:cubicBezTo>
                <a:cubicBezTo>
                  <a:pt x="14" y="118"/>
                  <a:pt x="14" y="118"/>
                  <a:pt x="14" y="118"/>
                </a:cubicBezTo>
                <a:lnTo>
                  <a:pt x="0" y="4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351728" y="3294297"/>
            <a:ext cx="1240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a typeface="微软雅黑" panose="020B0503020204020204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98745" y="3294297"/>
            <a:ext cx="1240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a typeface="微软雅黑" panose="020B0503020204020204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 flipH="1">
            <a:off x="6949176" y="250151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 flipH="1">
            <a:off x="7960852" y="367911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 flipH="1">
            <a:off x="5854608" y="347664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 flipH="1">
            <a:off x="4861193" y="459383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 flipH="1">
            <a:off x="3731466" y="359857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 flipH="1">
            <a:off x="4684797" y="248185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8613201" y="3058797"/>
            <a:ext cx="3122565" cy="1107354"/>
            <a:chOff x="8613201" y="3327402"/>
            <a:chExt cx="3122565" cy="1107354"/>
          </a:xfrm>
        </p:grpSpPr>
        <p:sp>
          <p:nvSpPr>
            <p:cNvPr id="58" name="矩形 57"/>
            <p:cNvSpPr/>
            <p:nvPr/>
          </p:nvSpPr>
          <p:spPr>
            <a:xfrm>
              <a:off x="8619788" y="3327402"/>
              <a:ext cx="2603929" cy="416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Tomorrow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613201" y="3702248"/>
              <a:ext cx="3122565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Both are non-Complete information game.</a:t>
              </a:r>
              <a:endPara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34583" y="3058797"/>
            <a:ext cx="3122565" cy="1107354"/>
            <a:chOff x="234583" y="3327402"/>
            <a:chExt cx="3122565" cy="1107354"/>
          </a:xfrm>
        </p:grpSpPr>
        <p:sp>
          <p:nvSpPr>
            <p:cNvPr id="61" name="矩形 60"/>
            <p:cNvSpPr/>
            <p:nvPr/>
          </p:nvSpPr>
          <p:spPr>
            <a:xfrm>
              <a:off x="753219" y="3327402"/>
              <a:ext cx="2603929" cy="450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2017.4.10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34583" y="3702248"/>
              <a:ext cx="3122565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AI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Libratus</a:t>
              </a:r>
              <a:r>
                <a:rPr lang="en-US" altLang="zh-CN" sz="1600" dirty="0">
                  <a:solidFill>
                    <a:schemeClr val="bg1"/>
                  </a:solidFill>
                </a:rPr>
                <a:t> Alan  beats all of four professional sports.</a:t>
              </a:r>
              <a:endParaRPr sz="16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 descr="冷扑大师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262" y="4262218"/>
            <a:ext cx="3481754" cy="2168183"/>
          </a:xfrm>
          <a:prstGeom prst="rect">
            <a:avLst/>
          </a:prstGeom>
        </p:spPr>
      </p:pic>
      <p:pic>
        <p:nvPicPr>
          <p:cNvPr id="25" name="图片 24" descr="炒股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62192" y="4545623"/>
            <a:ext cx="3810000" cy="202809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/>
      <p:bldP spid="50" grpId="0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 AI do everything Human can do</a:t>
            </a:r>
            <a:r>
              <a:rPr lang="zh-CN" altLang="en-US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47" name="矩形 46"/>
          <p:cNvSpPr/>
          <p:nvPr/>
        </p:nvSpPr>
        <p:spPr>
          <a:xfrm>
            <a:off x="7550189" y="1719308"/>
            <a:ext cx="3774283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these facts, we can see that AI can do lots of things, include something maybe unbelievable.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Can AI do everything we can do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 AGI be come true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there something AI must can not do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小A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3193" y="1617785"/>
            <a:ext cx="6103992" cy="34729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7686" y="5354516"/>
            <a:ext cx="624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AGI(artificial general intelligence), Such AI can do everything  which human beings can do.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34444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3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263390" y="2021840"/>
            <a:ext cx="62210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the foreseeable future, What AI can't do? </a:t>
            </a: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1686560" y="186690"/>
            <a:ext cx="93567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 the foreseeable future, What AI can't do?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84077" y="1473110"/>
            <a:ext cx="4916260" cy="1224924"/>
            <a:chOff x="6584077" y="1299745"/>
            <a:chExt cx="4916260" cy="1224924"/>
          </a:xfrm>
        </p:grpSpPr>
        <p:sp>
          <p:nvSpPr>
            <p:cNvPr id="28" name="矩形 27"/>
            <p:cNvSpPr/>
            <p:nvPr/>
          </p:nvSpPr>
          <p:spPr>
            <a:xfrm>
              <a:off x="6607902" y="1714409"/>
              <a:ext cx="4892435" cy="81026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a. Most AI systems are highly trained to solve specific problems, AI is not quite capable of Generalization</a:t>
              </a:r>
            </a:p>
            <a:p>
              <a:pPr defTabSz="608965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b. Personal research experiences on training AI model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6584077" y="1299745"/>
              <a:ext cx="2077085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8565">
                <a:lnSpc>
                  <a:spcPct val="130000"/>
                </a:lnSpc>
                <a:defRPr/>
              </a:pPr>
              <a:r>
                <a:rPr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Multitask</a:t>
              </a:r>
              <a:endPara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5130711" y="1473111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809454" y="1516005"/>
            <a:ext cx="103251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6600" b="1" kern="0">
                <a:solidFill>
                  <a:schemeClr val="bg1"/>
                </a:solidFill>
                <a:ea typeface="微软雅黑" panose="020B0503020204020204" pitchFamily="34" charset="-122"/>
              </a:rPr>
              <a:t>01</a:t>
            </a:r>
            <a:endParaRPr lang="en-US" altLang="zh-CN" sz="6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933480" y="1884290"/>
            <a:ext cx="2156593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sz="1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AI Can’t Multitask</a:t>
            </a:r>
          </a:p>
        </p:txBody>
      </p:sp>
      <p:cxnSp>
        <p:nvCxnSpPr>
          <p:cNvPr id="6" name="直线连接符 5"/>
          <p:cNvCxnSpPr/>
          <p:nvPr/>
        </p:nvCxnSpPr>
        <p:spPr>
          <a:xfrm>
            <a:off x="3671242" y="2086708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 33"/>
          <p:cNvGrpSpPr/>
          <p:nvPr/>
        </p:nvGrpSpPr>
        <p:grpSpPr>
          <a:xfrm>
            <a:off x="6584077" y="2979049"/>
            <a:ext cx="4916260" cy="985529"/>
            <a:chOff x="6584077" y="1299745"/>
            <a:chExt cx="4916260" cy="985529"/>
          </a:xfrm>
        </p:grpSpPr>
        <p:sp>
          <p:nvSpPr>
            <p:cNvPr id="41" name="矩形 40"/>
            <p:cNvSpPr/>
            <p:nvPr/>
          </p:nvSpPr>
          <p:spPr>
            <a:xfrm>
              <a:off x="6607902" y="1714409"/>
              <a:ext cx="4892435" cy="57086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a. Some bad cases on image classifications</a:t>
              </a:r>
            </a:p>
            <a:p>
              <a:pPr defTabSz="608965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b.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Adversarial Attacks on Neural Networks can deceive AI model 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584077" y="1299745"/>
              <a:ext cx="4007485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8565">
                <a:lnSpc>
                  <a:spcPct val="130000"/>
                </a:lnSpc>
                <a:defRPr/>
              </a:pPr>
              <a:r>
                <a:rPr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Always Explain Its Decisions</a:t>
              </a:r>
              <a:endPara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5130711" y="2979050"/>
            <a:ext cx="1227196" cy="1227194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809454" y="3021944"/>
            <a:ext cx="112402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6600" kern="0" dirty="0">
                <a:solidFill>
                  <a:schemeClr val="bg1"/>
                </a:solidFill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7" name="矩形 36"/>
          <p:cNvSpPr/>
          <p:nvPr/>
        </p:nvSpPr>
        <p:spPr>
          <a:xfrm>
            <a:off x="1933575" y="3266440"/>
            <a:ext cx="187579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sz="1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AI Can’t Always Explain Its Decisions</a:t>
            </a:r>
          </a:p>
        </p:txBody>
      </p:sp>
      <p:cxnSp>
        <p:nvCxnSpPr>
          <p:cNvPr id="38" name="直线连接符 37"/>
          <p:cNvCxnSpPr/>
          <p:nvPr/>
        </p:nvCxnSpPr>
        <p:spPr>
          <a:xfrm>
            <a:off x="3671242" y="3592647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 43"/>
          <p:cNvGrpSpPr/>
          <p:nvPr/>
        </p:nvGrpSpPr>
        <p:grpSpPr>
          <a:xfrm>
            <a:off x="6584077" y="4484987"/>
            <a:ext cx="4916260" cy="745499"/>
            <a:chOff x="6584077" y="1299745"/>
            <a:chExt cx="4916260" cy="745499"/>
          </a:xfrm>
        </p:grpSpPr>
        <p:sp>
          <p:nvSpPr>
            <p:cNvPr id="51" name="矩形 50"/>
            <p:cNvSpPr/>
            <p:nvPr/>
          </p:nvSpPr>
          <p:spPr>
            <a:xfrm>
              <a:off x="6607902" y="1714409"/>
              <a:ext cx="4892435" cy="33083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sz="12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Feel Empathy Sympathy, or Anything Else for That Matter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584077" y="1299745"/>
              <a:ext cx="3606800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8565">
                <a:lnSpc>
                  <a:spcPct val="130000"/>
                </a:lnSpc>
                <a:defRPr/>
              </a:pPr>
              <a:r>
                <a:rPr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Feel Empathy Sympath</a:t>
              </a:r>
              <a:r>
                <a:rPr lang="en-US"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y</a:t>
              </a: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5130711" y="4484988"/>
            <a:ext cx="1227196" cy="1227194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809454" y="4527882"/>
            <a:ext cx="112402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6600" kern="0" dirty="0">
                <a:solidFill>
                  <a:schemeClr val="bg1"/>
                </a:solidFill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7" name="矩形 46"/>
          <p:cNvSpPr/>
          <p:nvPr/>
        </p:nvSpPr>
        <p:spPr>
          <a:xfrm>
            <a:off x="1933480" y="4772342"/>
            <a:ext cx="2156593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sz="1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AI Can’t Feel Empathy Sympathy, or Anything Else for That Matter</a:t>
            </a:r>
          </a:p>
        </p:txBody>
      </p:sp>
      <p:cxnSp>
        <p:nvCxnSpPr>
          <p:cNvPr id="48" name="直线连接符 47"/>
          <p:cNvCxnSpPr/>
          <p:nvPr/>
        </p:nvCxnSpPr>
        <p:spPr>
          <a:xfrm>
            <a:off x="3671242" y="5098585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1" grpId="0"/>
      <p:bldP spid="32" grpId="0"/>
      <p:bldP spid="36" grpId="0"/>
      <p:bldP spid="37" grpId="0"/>
      <p:bldP spid="46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>
              <a:lnSpc>
                <a:spcPct val="130000"/>
              </a:lnSpc>
              <a:defRPr/>
            </a:pPr>
            <a:r>
              <a:rPr sz="3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AI Can’t Multitask</a:t>
            </a:r>
            <a:endParaRPr lang="en-US" sz="3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C:\Users\i\Desktop\课件\Artificial-Intelligence-in-Marketing.pngArtificial-Intelligence-in-Marketing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7164070" y="2028190"/>
            <a:ext cx="4874260" cy="2802255"/>
          </a:xfrm>
          <a:prstGeom prst="rect">
            <a:avLst/>
          </a:prstGeom>
          <a:solidFill>
            <a:schemeClr val="accent1"/>
          </a:solidFill>
          <a:ln w="88900" cap="sq">
            <a:solidFill>
              <a:schemeClr val="accent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/>
          <p:cNvSpPr txBox="1"/>
          <p:nvPr/>
        </p:nvSpPr>
        <p:spPr>
          <a:xfrm>
            <a:off x="937895" y="2110740"/>
            <a:ext cx="595376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Most AI systems are highly trained to solve specific problems, although AI innovators are trying to evolve the technology so that it can perform different types of tasks at once.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500" y="1678099"/>
            <a:ext cx="904986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69310" y="2884241"/>
            <a:ext cx="904986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16575" y="1328420"/>
            <a:ext cx="9582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9786399" y="471170"/>
            <a:ext cx="505776" cy="59149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PA-图片 14" descr="几何拼接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rcRect l="15000" r="15000"/>
          <a:stretch>
            <a:fillRect/>
          </a:stretch>
        </p:blipFill>
        <p:spPr>
          <a:xfrm>
            <a:off x="1899826" y="471218"/>
            <a:ext cx="7886572" cy="5914930"/>
          </a:xfrm>
          <a:prstGeom prst="rect">
            <a:avLst/>
          </a:prstGeom>
        </p:spPr>
      </p:pic>
      <p:sp>
        <p:nvSpPr>
          <p:cNvPr id="19" name="椭圆 18"/>
          <p:cNvSpPr/>
          <p:nvPr>
            <p:custDataLst>
              <p:tags r:id="rId4"/>
            </p:custDataLst>
          </p:nvPr>
        </p:nvSpPr>
        <p:spPr>
          <a:xfrm rot="16200000">
            <a:off x="9971267" y="3176264"/>
            <a:ext cx="135975" cy="13597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>
            <p:custDataLst>
              <p:tags r:id="rId5"/>
            </p:custDataLst>
          </p:nvPr>
        </p:nvSpPr>
        <p:spPr>
          <a:xfrm rot="16200000">
            <a:off x="9971267" y="2825447"/>
            <a:ext cx="135975" cy="13597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椭圆 20"/>
          <p:cNvSpPr/>
          <p:nvPr>
            <p:custDataLst>
              <p:tags r:id="rId6"/>
            </p:custDataLst>
          </p:nvPr>
        </p:nvSpPr>
        <p:spPr>
          <a:xfrm rot="16200000">
            <a:off x="9971267" y="3527080"/>
            <a:ext cx="135975" cy="13597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椭圆 21"/>
          <p:cNvSpPr/>
          <p:nvPr>
            <p:custDataLst>
              <p:tags r:id="rId7"/>
            </p:custDataLst>
          </p:nvPr>
        </p:nvSpPr>
        <p:spPr>
          <a:xfrm rot="16200000">
            <a:off x="9971267" y="3877897"/>
            <a:ext cx="135975" cy="13597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3" name="PA-图片 21" descr="字体感觉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 cstate="print"/>
          <a:srcRect l="12500" r="12500"/>
          <a:stretch>
            <a:fillRect/>
          </a:stretch>
        </p:blipFill>
        <p:spPr>
          <a:xfrm>
            <a:off x="1899826" y="471218"/>
            <a:ext cx="7886636" cy="5914977"/>
          </a:xfrm>
          <a:prstGeom prst="rect">
            <a:avLst/>
          </a:prstGeom>
        </p:spPr>
      </p:pic>
      <p:pic>
        <p:nvPicPr>
          <p:cNvPr id="25" name="PA-图片 24" descr="几何图形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 cstate="print"/>
          <a:srcRect l="11696" r="11696"/>
          <a:stretch>
            <a:fillRect/>
          </a:stretch>
        </p:blipFill>
        <p:spPr>
          <a:xfrm>
            <a:off x="1899826" y="471218"/>
            <a:ext cx="7886636" cy="5914977"/>
          </a:xfrm>
          <a:prstGeom prst="rect">
            <a:avLst/>
          </a:prstGeom>
        </p:spPr>
      </p:pic>
      <p:pic>
        <p:nvPicPr>
          <p:cNvPr id="26" name="PA-图片 25" descr="剪纸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 cstate="print"/>
          <a:srcRect l="9570" r="9570"/>
          <a:stretch>
            <a:fillRect/>
          </a:stretch>
        </p:blipFill>
        <p:spPr>
          <a:xfrm>
            <a:off x="1899826" y="471218"/>
            <a:ext cx="7886636" cy="591497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1686560" y="186690"/>
            <a:ext cx="93567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 the foreseeable future, What AI can't do?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84077" y="1473110"/>
            <a:ext cx="4916260" cy="1224924"/>
            <a:chOff x="6584077" y="1299745"/>
            <a:chExt cx="4916260" cy="1224924"/>
          </a:xfrm>
        </p:grpSpPr>
        <p:sp>
          <p:nvSpPr>
            <p:cNvPr id="28" name="矩形 27"/>
            <p:cNvSpPr/>
            <p:nvPr/>
          </p:nvSpPr>
          <p:spPr>
            <a:xfrm>
              <a:off x="6607902" y="1714409"/>
              <a:ext cx="4892435" cy="81026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a. Most AI systems are highly trained to solve specific problems, AI is not quite capable of Generalization</a:t>
              </a:r>
            </a:p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b. Personal research experiences on training AI model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6584077" y="1299745"/>
              <a:ext cx="2077085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8565">
                <a:lnSpc>
                  <a:spcPct val="130000"/>
                </a:lnSpc>
                <a:defRPr/>
              </a:pPr>
              <a:r>
                <a:rPr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Multitask</a:t>
              </a:r>
              <a:endPara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5130711" y="1473111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809454" y="1516005"/>
            <a:ext cx="112402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6600" kern="0">
                <a:solidFill>
                  <a:schemeClr val="bg1"/>
                </a:solidFill>
                <a:ea typeface="微软雅黑" panose="020B0503020204020204" pitchFamily="34" charset="-122"/>
              </a:rPr>
              <a:t>01</a:t>
            </a:r>
            <a:endParaRPr lang="en-US" altLang="zh-CN" sz="6600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933480" y="1884290"/>
            <a:ext cx="2156593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sz="1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AI Can’t Multitask</a:t>
            </a:r>
          </a:p>
        </p:txBody>
      </p:sp>
      <p:cxnSp>
        <p:nvCxnSpPr>
          <p:cNvPr id="6" name="直线连接符 5"/>
          <p:cNvCxnSpPr/>
          <p:nvPr/>
        </p:nvCxnSpPr>
        <p:spPr>
          <a:xfrm>
            <a:off x="3671242" y="2086708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 33"/>
          <p:cNvGrpSpPr/>
          <p:nvPr/>
        </p:nvGrpSpPr>
        <p:grpSpPr>
          <a:xfrm>
            <a:off x="6584077" y="2979049"/>
            <a:ext cx="4916260" cy="1224924"/>
            <a:chOff x="6584077" y="1299745"/>
            <a:chExt cx="4916260" cy="1224924"/>
          </a:xfrm>
        </p:grpSpPr>
        <p:sp>
          <p:nvSpPr>
            <p:cNvPr id="41" name="矩形 40"/>
            <p:cNvSpPr/>
            <p:nvPr/>
          </p:nvSpPr>
          <p:spPr>
            <a:xfrm>
              <a:off x="6607902" y="1714409"/>
              <a:ext cx="4892435" cy="81026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a. Some bad cases on image classifications</a:t>
              </a:r>
            </a:p>
            <a:p>
              <a:pPr defTabSz="608965">
                <a:lnSpc>
                  <a:spcPct val="13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b.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Adversarial Attacks on Neural Networks can deceive AI model 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584077" y="1299745"/>
              <a:ext cx="4007485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8565">
                <a:lnSpc>
                  <a:spcPct val="130000"/>
                </a:lnSpc>
                <a:defRPr/>
              </a:pPr>
              <a:r>
                <a:rPr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Always Explain Its Decisions</a:t>
              </a:r>
              <a:endPara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5130711" y="2979050"/>
            <a:ext cx="1227196" cy="1227194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809454" y="3021944"/>
            <a:ext cx="103251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6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7" name="矩形 36"/>
          <p:cNvSpPr/>
          <p:nvPr/>
        </p:nvSpPr>
        <p:spPr>
          <a:xfrm>
            <a:off x="1933575" y="3266440"/>
            <a:ext cx="187579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sz="1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AI Can’t Always Explain Its Decisions</a:t>
            </a:r>
          </a:p>
        </p:txBody>
      </p:sp>
      <p:cxnSp>
        <p:nvCxnSpPr>
          <p:cNvPr id="38" name="直线连接符 37"/>
          <p:cNvCxnSpPr/>
          <p:nvPr/>
        </p:nvCxnSpPr>
        <p:spPr>
          <a:xfrm>
            <a:off x="3671242" y="3592647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 43"/>
          <p:cNvGrpSpPr/>
          <p:nvPr/>
        </p:nvGrpSpPr>
        <p:grpSpPr>
          <a:xfrm>
            <a:off x="6584077" y="4484987"/>
            <a:ext cx="4916260" cy="745499"/>
            <a:chOff x="6584077" y="1299745"/>
            <a:chExt cx="4916260" cy="745499"/>
          </a:xfrm>
        </p:grpSpPr>
        <p:sp>
          <p:nvSpPr>
            <p:cNvPr id="51" name="矩形 50"/>
            <p:cNvSpPr/>
            <p:nvPr/>
          </p:nvSpPr>
          <p:spPr>
            <a:xfrm>
              <a:off x="6607902" y="1714409"/>
              <a:ext cx="4892435" cy="33083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sz="12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Feel Empathy Sympathy, or Anything Else for That Matter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584077" y="1299745"/>
              <a:ext cx="3606800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8565">
                <a:lnSpc>
                  <a:spcPct val="130000"/>
                </a:lnSpc>
                <a:defRPr/>
              </a:pPr>
              <a:r>
                <a:rPr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Feel Empathy Sympath</a:t>
              </a:r>
              <a:r>
                <a:rPr lang="en-US"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y</a:t>
              </a: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5130711" y="4484988"/>
            <a:ext cx="1227196" cy="1227194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809454" y="4527882"/>
            <a:ext cx="112402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6600" kern="0" dirty="0">
                <a:solidFill>
                  <a:schemeClr val="bg1"/>
                </a:solidFill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7" name="矩形 46"/>
          <p:cNvSpPr/>
          <p:nvPr/>
        </p:nvSpPr>
        <p:spPr>
          <a:xfrm>
            <a:off x="1933480" y="4772342"/>
            <a:ext cx="2156593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sz="1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AI Can’t Feel Empathy Sympathy, or Anything Else for That Matter</a:t>
            </a:r>
          </a:p>
        </p:txBody>
      </p:sp>
      <p:cxnSp>
        <p:nvCxnSpPr>
          <p:cNvPr id="48" name="直线连接符 47"/>
          <p:cNvCxnSpPr/>
          <p:nvPr/>
        </p:nvCxnSpPr>
        <p:spPr>
          <a:xfrm>
            <a:off x="3671242" y="5098585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1" grpId="0"/>
      <p:bldP spid="32" grpId="0"/>
      <p:bldP spid="36" grpId="0"/>
      <p:bldP spid="37" grpId="0"/>
      <p:bldP spid="46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2576830" y="186690"/>
            <a:ext cx="610616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sz="3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AI Can’t Always Explain Its Decisions</a:t>
            </a:r>
            <a:endParaRPr lang="en-US" sz="3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7895" y="2110740"/>
            <a:ext cx="5953760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AI has an “explainability” problem. It provides answers and predictions based on the algorithms and data models that it uses to learn, but consumers of AI-powered products aren’t likely to know exactly what information the AI uses for decision-making.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500" y="1678099"/>
            <a:ext cx="904986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02000" y="3373826"/>
            <a:ext cx="904986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1655" y="1834515"/>
            <a:ext cx="5202555" cy="31889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4475" y="-4445"/>
            <a:ext cx="9163050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91030" y="119380"/>
            <a:ext cx="8801735" cy="6618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1928879"/>
            <a:ext cx="11689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 AI Replace Human Beings?</a:t>
            </a:r>
          </a:p>
          <a:p>
            <a:pPr algn="ctr"/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49153" y="3517549"/>
            <a:ext cx="24149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Team member: </a:t>
            </a:r>
            <a:r>
              <a:rPr lang="zh-CN" altLang="en-US" sz="1600" dirty="0">
                <a:solidFill>
                  <a:schemeClr val="bg1"/>
                </a:solidFill>
              </a:rPr>
              <a:t>李禹陈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                        黄裕清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                        江正阳</a:t>
            </a:r>
          </a:p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6"/>
          <p:cNvSpPr/>
          <p:nvPr/>
        </p:nvSpPr>
        <p:spPr bwMode="auto">
          <a:xfrm rot="5400000">
            <a:off x="6076573" y="3274576"/>
            <a:ext cx="259835" cy="234958"/>
          </a:xfrm>
          <a:custGeom>
            <a:avLst/>
            <a:gdLst>
              <a:gd name="T0" fmla="*/ 52 w 94"/>
              <a:gd name="T1" fmla="*/ 0 h 85"/>
              <a:gd name="T2" fmla="*/ 45 w 94"/>
              <a:gd name="T3" fmla="*/ 7 h 85"/>
              <a:gd name="T4" fmla="*/ 75 w 94"/>
              <a:gd name="T5" fmla="*/ 37 h 85"/>
              <a:gd name="T6" fmla="*/ 0 w 94"/>
              <a:gd name="T7" fmla="*/ 37 h 85"/>
              <a:gd name="T8" fmla="*/ 0 w 94"/>
              <a:gd name="T9" fmla="*/ 47 h 85"/>
              <a:gd name="T10" fmla="*/ 75 w 94"/>
              <a:gd name="T11" fmla="*/ 47 h 85"/>
              <a:gd name="T12" fmla="*/ 45 w 94"/>
              <a:gd name="T13" fmla="*/ 78 h 85"/>
              <a:gd name="T14" fmla="*/ 52 w 94"/>
              <a:gd name="T15" fmla="*/ 85 h 85"/>
              <a:gd name="T16" fmla="*/ 94 w 94"/>
              <a:gd name="T17" fmla="*/ 42 h 85"/>
              <a:gd name="T18" fmla="*/ 52 w 94"/>
              <a:gd name="T1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85">
                <a:moveTo>
                  <a:pt x="52" y="0"/>
                </a:moveTo>
                <a:lnTo>
                  <a:pt x="45" y="7"/>
                </a:lnTo>
                <a:lnTo>
                  <a:pt x="75" y="37"/>
                </a:lnTo>
                <a:lnTo>
                  <a:pt x="0" y="37"/>
                </a:lnTo>
                <a:lnTo>
                  <a:pt x="0" y="47"/>
                </a:lnTo>
                <a:lnTo>
                  <a:pt x="75" y="47"/>
                </a:lnTo>
                <a:lnTo>
                  <a:pt x="45" y="78"/>
                </a:lnTo>
                <a:lnTo>
                  <a:pt x="52" y="85"/>
                </a:lnTo>
                <a:lnTo>
                  <a:pt x="94" y="42"/>
                </a:lnTo>
                <a:lnTo>
                  <a:pt x="52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 vert="horz" wrap="square" lIns="80296" tIns="40148" rIns="80296" bIns="40148" numCol="1" anchor="t" anchorCtr="0" compatLnSpc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58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15" y="1122680"/>
            <a:ext cx="6012180" cy="4515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3460" y="1122045"/>
            <a:ext cx="6037580" cy="45237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A-图片 4" descr="scooter-10-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 t="12559" b="12559"/>
          <a:stretch>
            <a:fillRect/>
          </a:stretch>
        </p:blipFill>
        <p:spPr>
          <a:xfrm>
            <a:off x="1133093" y="637788"/>
            <a:ext cx="9925038" cy="5583687"/>
          </a:xfrm>
          <a:prstGeom prst="rect">
            <a:avLst/>
          </a:prstGeom>
        </p:spPr>
      </p:pic>
      <p:pic>
        <p:nvPicPr>
          <p:cNvPr id="8" name="PA-图片 6" descr="scooter-11-14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 t="12551" b="12551"/>
          <a:stretch>
            <a:fillRect/>
          </a:stretch>
        </p:blipFill>
        <p:spPr>
          <a:xfrm>
            <a:off x="1133093" y="637788"/>
            <a:ext cx="9925038" cy="5583687"/>
          </a:xfrm>
          <a:prstGeom prst="rect">
            <a:avLst/>
          </a:prstGeom>
        </p:spPr>
      </p:pic>
      <p:pic>
        <p:nvPicPr>
          <p:cNvPr id="9" name="PA-图片 7" descr="scooter-01-14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 t="12517" b="12517"/>
          <a:stretch>
            <a:fillRect/>
          </a:stretch>
        </p:blipFill>
        <p:spPr>
          <a:xfrm>
            <a:off x="1133093" y="637788"/>
            <a:ext cx="9925038" cy="5583687"/>
          </a:xfrm>
          <a:prstGeom prst="rect">
            <a:avLst/>
          </a:prstGeom>
        </p:spPr>
      </p:pic>
      <p:sp>
        <p:nvSpPr>
          <p:cNvPr id="28" name="PA-半闭框 7"/>
          <p:cNvSpPr/>
          <p:nvPr>
            <p:custDataLst>
              <p:tags r:id="rId5"/>
            </p:custDataLst>
          </p:nvPr>
        </p:nvSpPr>
        <p:spPr>
          <a:xfrm flipH="1">
            <a:off x="10792815" y="367553"/>
            <a:ext cx="513360" cy="513360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29" name="PA-半闭框 8"/>
          <p:cNvSpPr/>
          <p:nvPr>
            <p:custDataLst>
              <p:tags r:id="rId6"/>
            </p:custDataLst>
          </p:nvPr>
        </p:nvSpPr>
        <p:spPr>
          <a:xfrm flipV="1">
            <a:off x="885825" y="5977722"/>
            <a:ext cx="513360" cy="513360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2695" y="135890"/>
            <a:ext cx="7369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Adversarial Attacks on Neural Networks can deceive AI model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0 L 0.2107143 0 L -0.02291667 0 L 0.01875 0 L -0.01041667 0 L 0.01041667 0 L 0 0 E" pathEditMode="relative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="M 0 0 L -0.3015365 0.3035648 L 0.01994171 -0.02007408 L -0.01631597 0.01642425 L 0.00906442 -0.009124586 L -0.00906442 0.009124586 L 0 0 E" pathEditMode="relative">
                                      <p:cBhvr>
                                        <p:cTn id="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0 L 0.2107143 0 L -0.02291667 0 L 0.01875 0 L -0.01041667 0 L 0.01041667 0 L 0 0 E" pathEditMode="relative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="M 0 0 L 0.3015365 -0.3035648 L -0.01994171 0.02007407 L 0.01631594 -0.01642422 L -0.009064415 0.009124586 L 0.009064412 -0.009124586 L 0 0 E" pathEditMode="relative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1686560" y="186690"/>
            <a:ext cx="93567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 the foreseeable future, What AI can't do?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84077" y="1473110"/>
            <a:ext cx="4916260" cy="1224924"/>
            <a:chOff x="6584077" y="1299745"/>
            <a:chExt cx="4916260" cy="1224924"/>
          </a:xfrm>
        </p:grpSpPr>
        <p:sp>
          <p:nvSpPr>
            <p:cNvPr id="28" name="矩形 27"/>
            <p:cNvSpPr/>
            <p:nvPr/>
          </p:nvSpPr>
          <p:spPr>
            <a:xfrm>
              <a:off x="6607902" y="1714409"/>
              <a:ext cx="4892435" cy="81026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a. Most AI systems are highly trained to solve specific problems, AI is not quite capable of Generalization</a:t>
              </a:r>
            </a:p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b. Personal research experiences on training AI model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6584077" y="1299745"/>
              <a:ext cx="2077085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8565">
                <a:lnSpc>
                  <a:spcPct val="130000"/>
                </a:lnSpc>
                <a:defRPr/>
              </a:pPr>
              <a:r>
                <a:rPr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Multitask</a:t>
              </a:r>
              <a:endPara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5130711" y="1473111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809454" y="1516005"/>
            <a:ext cx="112402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6600" kern="0">
                <a:solidFill>
                  <a:schemeClr val="bg1"/>
                </a:solidFill>
                <a:ea typeface="微软雅黑" panose="020B0503020204020204" pitchFamily="34" charset="-122"/>
              </a:rPr>
              <a:t>01</a:t>
            </a:r>
            <a:endParaRPr lang="en-US" altLang="zh-CN" sz="6600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933480" y="1884290"/>
            <a:ext cx="2156593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sz="1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AI Can’t Multitask</a:t>
            </a:r>
          </a:p>
        </p:txBody>
      </p:sp>
      <p:cxnSp>
        <p:nvCxnSpPr>
          <p:cNvPr id="6" name="直线连接符 5"/>
          <p:cNvCxnSpPr/>
          <p:nvPr/>
        </p:nvCxnSpPr>
        <p:spPr>
          <a:xfrm>
            <a:off x="3671242" y="2086708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 33"/>
          <p:cNvGrpSpPr/>
          <p:nvPr/>
        </p:nvGrpSpPr>
        <p:grpSpPr>
          <a:xfrm>
            <a:off x="6584077" y="2979049"/>
            <a:ext cx="4916260" cy="985529"/>
            <a:chOff x="6584077" y="1299745"/>
            <a:chExt cx="4916260" cy="985529"/>
          </a:xfrm>
        </p:grpSpPr>
        <p:sp>
          <p:nvSpPr>
            <p:cNvPr id="41" name="矩形 40"/>
            <p:cNvSpPr/>
            <p:nvPr/>
          </p:nvSpPr>
          <p:spPr>
            <a:xfrm>
              <a:off x="6607902" y="1714409"/>
              <a:ext cx="4892435" cy="57086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a. Some bad cases on image classifications</a:t>
              </a:r>
            </a:p>
            <a:p>
              <a:pPr defTabSz="608965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b.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Adversarial Attacks on Neural Networks can deceive AI model 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584077" y="1299745"/>
              <a:ext cx="4007485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8565">
                <a:lnSpc>
                  <a:spcPct val="130000"/>
                </a:lnSpc>
                <a:defRPr/>
              </a:pPr>
              <a:r>
                <a:rPr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Always Explain Its Decisions</a:t>
              </a:r>
              <a:endPara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5130711" y="2979050"/>
            <a:ext cx="1227196" cy="1227194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809454" y="3021944"/>
            <a:ext cx="112402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6600" kern="0" dirty="0">
                <a:solidFill>
                  <a:schemeClr val="bg1"/>
                </a:solidFill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7" name="矩形 36"/>
          <p:cNvSpPr/>
          <p:nvPr/>
        </p:nvSpPr>
        <p:spPr>
          <a:xfrm>
            <a:off x="1933575" y="3266440"/>
            <a:ext cx="187579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sz="1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AI Can’t Always Explain Its Decisions</a:t>
            </a:r>
          </a:p>
        </p:txBody>
      </p:sp>
      <p:cxnSp>
        <p:nvCxnSpPr>
          <p:cNvPr id="38" name="直线连接符 37"/>
          <p:cNvCxnSpPr/>
          <p:nvPr/>
        </p:nvCxnSpPr>
        <p:spPr>
          <a:xfrm>
            <a:off x="3671242" y="3592647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 43"/>
          <p:cNvGrpSpPr/>
          <p:nvPr/>
        </p:nvGrpSpPr>
        <p:grpSpPr>
          <a:xfrm>
            <a:off x="6584077" y="4484987"/>
            <a:ext cx="4916260" cy="745499"/>
            <a:chOff x="6584077" y="1299745"/>
            <a:chExt cx="4916260" cy="745499"/>
          </a:xfrm>
        </p:grpSpPr>
        <p:sp>
          <p:nvSpPr>
            <p:cNvPr id="51" name="矩形 50"/>
            <p:cNvSpPr/>
            <p:nvPr/>
          </p:nvSpPr>
          <p:spPr>
            <a:xfrm>
              <a:off x="6607902" y="1714409"/>
              <a:ext cx="4892435" cy="33083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sz="12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Feel Empathy Sympathy, or Anything Else for That Matter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584077" y="1299745"/>
              <a:ext cx="3606800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8565">
                <a:lnSpc>
                  <a:spcPct val="130000"/>
                </a:lnSpc>
                <a:defRPr/>
              </a:pPr>
              <a:r>
                <a:rPr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AI Can’t Feel Empathy Sympath</a:t>
              </a:r>
              <a:r>
                <a:rPr lang="en-US" sz="20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y</a:t>
              </a: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5130711" y="4484988"/>
            <a:ext cx="1227196" cy="1227194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809454" y="4527882"/>
            <a:ext cx="103251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6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7" name="矩形 46"/>
          <p:cNvSpPr/>
          <p:nvPr/>
        </p:nvSpPr>
        <p:spPr>
          <a:xfrm>
            <a:off x="1933480" y="4772342"/>
            <a:ext cx="2156593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sz="1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AI Can’t Feel Empathy Sympathy, or Anything Else for That Matter</a:t>
            </a:r>
          </a:p>
        </p:txBody>
      </p:sp>
      <p:cxnSp>
        <p:nvCxnSpPr>
          <p:cNvPr id="48" name="直线连接符 47"/>
          <p:cNvCxnSpPr/>
          <p:nvPr/>
        </p:nvCxnSpPr>
        <p:spPr>
          <a:xfrm>
            <a:off x="3671242" y="5098585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1" grpId="0"/>
      <p:bldP spid="32" grpId="0"/>
      <p:bldP spid="36" grpId="0"/>
      <p:bldP spid="37" grpId="0"/>
      <p:bldP spid="46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774065" y="194945"/>
            <a:ext cx="1105281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sz="3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AI Can’t Feel Empathy Sympathy, or Anything Else for That Matter</a:t>
            </a:r>
            <a:endParaRPr lang="en-US" sz="3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00" y="2553129"/>
            <a:ext cx="904986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26945" y="4189801"/>
            <a:ext cx="904986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3" name="图片 2" descr="Trolley_problem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2190" y="2738120"/>
            <a:ext cx="6076950" cy="207391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68375" y="1220470"/>
            <a:ext cx="972248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defRPr/>
            </a:pPr>
            <a:r>
              <a:rPr lang="en-US" altLang="zh-CN" sz="4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When AI comes cross </a:t>
            </a:r>
            <a:r>
              <a:rPr lang="zh-CN" altLang="en-US" sz="4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Trolley problem</a:t>
            </a:r>
            <a:endParaRPr lang="en-US" altLang="zh-CN" sz="44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7895" y="2828925"/>
            <a:ext cx="5293995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4800" b="1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What will Artificial Intelligence DO?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6" grpId="0"/>
      <p:bldP spid="1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9956755" y="335280"/>
            <a:ext cx="529124" cy="61879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PA-图片 14" descr="几何拼接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 t="8640" b="8640"/>
          <a:stretch>
            <a:fillRect/>
          </a:stretch>
        </p:blipFill>
        <p:spPr>
          <a:xfrm>
            <a:off x="1706082" y="335330"/>
            <a:ext cx="8250633" cy="6187975"/>
          </a:xfrm>
          <a:prstGeom prst="rect">
            <a:avLst/>
          </a:prstGeom>
        </p:spPr>
      </p:pic>
      <p:sp>
        <p:nvSpPr>
          <p:cNvPr id="17" name="椭圆 16"/>
          <p:cNvSpPr/>
          <p:nvPr>
            <p:custDataLst>
              <p:tags r:id="rId4"/>
            </p:custDataLst>
          </p:nvPr>
        </p:nvSpPr>
        <p:spPr>
          <a:xfrm rot="16200000">
            <a:off x="10150158" y="3526395"/>
            <a:ext cx="142252" cy="14225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>
            <p:custDataLst>
              <p:tags r:id="rId5"/>
            </p:custDataLst>
          </p:nvPr>
        </p:nvSpPr>
        <p:spPr>
          <a:xfrm rot="16200000">
            <a:off x="10150158" y="3159384"/>
            <a:ext cx="142252" cy="14225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PA-图片 21" descr="字体感觉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/>
          <a:srcRect l="8983" r="8983"/>
          <a:stretch>
            <a:fillRect/>
          </a:stretch>
        </p:blipFill>
        <p:spPr>
          <a:xfrm>
            <a:off x="1706082" y="335330"/>
            <a:ext cx="8250698" cy="61880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0137140" y="595630"/>
            <a:ext cx="1844675" cy="59296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Empathy？</a:t>
            </a:r>
          </a:p>
          <a:p>
            <a:r>
              <a:rPr lang="zh-CN" altLang="en-US" sz="36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Sympathy？</a:t>
            </a:r>
          </a:p>
          <a:p>
            <a:r>
              <a:rPr lang="zh-CN" altLang="en-US" sz="36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Anything Else for That Matter？</a:t>
            </a:r>
          </a:p>
        </p:txBody>
      </p:sp>
      <p:sp>
        <p:nvSpPr>
          <p:cNvPr id="29" name="矩形 28"/>
          <p:cNvSpPr/>
          <p:nvPr>
            <p:custDataLst>
              <p:tags r:id="rId2"/>
            </p:custDataLst>
          </p:nvPr>
        </p:nvSpPr>
        <p:spPr>
          <a:xfrm>
            <a:off x="9068060" y="625162"/>
            <a:ext cx="479500" cy="56076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0" name="PA-图片 14" descr="几何拼接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rcRect l="5533" r="5533"/>
          <a:stretch>
            <a:fillRect/>
          </a:stretch>
        </p:blipFill>
        <p:spPr>
          <a:xfrm>
            <a:off x="1591212" y="625208"/>
            <a:ext cx="7476847" cy="5607636"/>
          </a:xfrm>
          <a:prstGeom prst="rect">
            <a:avLst/>
          </a:prstGeom>
        </p:spPr>
      </p:pic>
      <p:sp>
        <p:nvSpPr>
          <p:cNvPr id="31" name="椭圆 30"/>
          <p:cNvSpPr/>
          <p:nvPr>
            <p:custDataLst>
              <p:tags r:id="rId4"/>
            </p:custDataLst>
          </p:nvPr>
        </p:nvSpPr>
        <p:spPr>
          <a:xfrm rot="16200000">
            <a:off x="9243325" y="3196318"/>
            <a:ext cx="128911" cy="128911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>
            <p:custDataLst>
              <p:tags r:id="rId5"/>
            </p:custDataLst>
          </p:nvPr>
        </p:nvSpPr>
        <p:spPr>
          <a:xfrm rot="16200000">
            <a:off x="9243325" y="2863727"/>
            <a:ext cx="128911" cy="128911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椭圆 32"/>
          <p:cNvSpPr/>
          <p:nvPr>
            <p:custDataLst>
              <p:tags r:id="rId6"/>
            </p:custDataLst>
          </p:nvPr>
        </p:nvSpPr>
        <p:spPr>
          <a:xfrm rot="16200000">
            <a:off x="9243325" y="3528909"/>
            <a:ext cx="128911" cy="128911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椭圆 33"/>
          <p:cNvSpPr/>
          <p:nvPr>
            <p:custDataLst>
              <p:tags r:id="rId7"/>
            </p:custDataLst>
          </p:nvPr>
        </p:nvSpPr>
        <p:spPr>
          <a:xfrm rot="16200000">
            <a:off x="9243325" y="3861499"/>
            <a:ext cx="128911" cy="128911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5" name="PA-图片 21" descr="字体感觉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91213" y="1248458"/>
            <a:ext cx="7476907" cy="4361180"/>
          </a:xfrm>
          <a:prstGeom prst="rect">
            <a:avLst/>
          </a:prstGeom>
        </p:spPr>
      </p:pic>
      <p:pic>
        <p:nvPicPr>
          <p:cNvPr id="36" name="PA-图片 24" descr="几何图形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 cstate="print"/>
          <a:srcRect l="12476" r="12476"/>
          <a:stretch>
            <a:fillRect/>
          </a:stretch>
        </p:blipFill>
        <p:spPr>
          <a:xfrm>
            <a:off x="1591212" y="625208"/>
            <a:ext cx="7476906" cy="5607680"/>
          </a:xfrm>
          <a:prstGeom prst="rect">
            <a:avLst/>
          </a:prstGeom>
        </p:spPr>
      </p:pic>
      <p:pic>
        <p:nvPicPr>
          <p:cNvPr id="37" name="PA-图片 25" descr="剪纸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 cstate="print"/>
          <a:srcRect l="12500" r="12500"/>
          <a:stretch>
            <a:fillRect/>
          </a:stretch>
        </p:blipFill>
        <p:spPr>
          <a:xfrm>
            <a:off x="1591212" y="625208"/>
            <a:ext cx="7476906" cy="5607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34444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263308" y="2141707"/>
            <a:ext cx="435680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</a:p>
        </p:txBody>
      </p:sp>
      <p:grpSp>
        <p:nvGrpSpPr>
          <p:cNvPr id="2" name="组合 77"/>
          <p:cNvGrpSpPr/>
          <p:nvPr/>
        </p:nvGrpSpPr>
        <p:grpSpPr>
          <a:xfrm rot="2880000">
            <a:off x="5070992" y="2035814"/>
            <a:ext cx="1839400" cy="1272918"/>
            <a:chOff x="5456437" y="1541462"/>
            <a:chExt cx="1839400" cy="1272918"/>
          </a:xfrm>
        </p:grpSpPr>
        <p:grpSp>
          <p:nvGrpSpPr>
            <p:cNvPr id="3" name="组合 78"/>
            <p:cNvGrpSpPr/>
            <p:nvPr/>
          </p:nvGrpSpPr>
          <p:grpSpPr>
            <a:xfrm>
              <a:off x="5456437" y="1541462"/>
              <a:ext cx="1839400" cy="1272918"/>
              <a:chOff x="5456437" y="1541462"/>
              <a:chExt cx="1839400" cy="1272918"/>
            </a:xfrm>
          </p:grpSpPr>
          <p:sp>
            <p:nvSpPr>
              <p:cNvPr id="81" name="Freeform 125"/>
              <p:cNvSpPr/>
              <p:nvPr/>
            </p:nvSpPr>
            <p:spPr bwMode="auto">
              <a:xfrm>
                <a:off x="5456437" y="1541462"/>
                <a:ext cx="1839400" cy="1272918"/>
              </a:xfrm>
              <a:custGeom>
                <a:avLst/>
                <a:gdLst>
                  <a:gd name="T0" fmla="*/ 63 w 116"/>
                  <a:gd name="T1" fmla="*/ 73 h 80"/>
                  <a:gd name="T2" fmla="*/ 116 w 116"/>
                  <a:gd name="T3" fmla="*/ 40 h 80"/>
                  <a:gd name="T4" fmla="*/ 63 w 116"/>
                  <a:gd name="T5" fmla="*/ 8 h 80"/>
                  <a:gd name="T6" fmla="*/ 58 w 116"/>
                  <a:gd name="T7" fmla="*/ 4 h 80"/>
                  <a:gd name="T8" fmla="*/ 40 w 116"/>
                  <a:gd name="T9" fmla="*/ 0 h 80"/>
                  <a:gd name="T10" fmla="*/ 0 w 116"/>
                  <a:gd name="T11" fmla="*/ 40 h 80"/>
                  <a:gd name="T12" fmla="*/ 40 w 116"/>
                  <a:gd name="T13" fmla="*/ 80 h 80"/>
                  <a:gd name="T14" fmla="*/ 58 w 116"/>
                  <a:gd name="T15" fmla="*/ 76 h 80"/>
                  <a:gd name="T16" fmla="*/ 63 w 116"/>
                  <a:gd name="T17" fmla="*/ 7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80">
                    <a:moveTo>
                      <a:pt x="63" y="73"/>
                    </a:moveTo>
                    <a:cubicBezTo>
                      <a:pt x="116" y="40"/>
                      <a:pt x="116" y="40"/>
                      <a:pt x="116" y="40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3" y="2"/>
                      <a:pt x="47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47" y="80"/>
                      <a:pt x="53" y="79"/>
                      <a:pt x="58" y="76"/>
                    </a:cubicBezTo>
                    <a:lnTo>
                      <a:pt x="63" y="73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126"/>
              <p:cNvSpPr/>
              <p:nvPr/>
            </p:nvSpPr>
            <p:spPr bwMode="auto">
              <a:xfrm>
                <a:off x="5573242" y="1648094"/>
                <a:ext cx="1559491" cy="1059654"/>
              </a:xfrm>
              <a:custGeom>
                <a:avLst/>
                <a:gdLst>
                  <a:gd name="T0" fmla="*/ 98 w 98"/>
                  <a:gd name="T1" fmla="*/ 33 h 67"/>
                  <a:gd name="T2" fmla="*/ 49 w 98"/>
                  <a:gd name="T3" fmla="*/ 3 h 67"/>
                  <a:gd name="T4" fmla="*/ 34 w 98"/>
                  <a:gd name="T5" fmla="*/ 0 h 67"/>
                  <a:gd name="T6" fmla="*/ 0 w 98"/>
                  <a:gd name="T7" fmla="*/ 33 h 67"/>
                  <a:gd name="T8" fmla="*/ 34 w 98"/>
                  <a:gd name="T9" fmla="*/ 67 h 67"/>
                  <a:gd name="T10" fmla="*/ 49 w 98"/>
                  <a:gd name="T11" fmla="*/ 64 h 67"/>
                  <a:gd name="T12" fmla="*/ 98 w 98"/>
                  <a:gd name="T13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67">
                    <a:moveTo>
                      <a:pt x="98" y="33"/>
                    </a:moveTo>
                    <a:cubicBezTo>
                      <a:pt x="49" y="3"/>
                      <a:pt x="49" y="3"/>
                      <a:pt x="49" y="3"/>
                    </a:cubicBezTo>
                    <a:cubicBezTo>
                      <a:pt x="44" y="1"/>
                      <a:pt x="39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52"/>
                      <a:pt x="15" y="67"/>
                      <a:pt x="34" y="67"/>
                    </a:cubicBezTo>
                    <a:cubicBezTo>
                      <a:pt x="39" y="67"/>
                      <a:pt x="44" y="66"/>
                      <a:pt x="49" y="64"/>
                    </a:cubicBezTo>
                    <a:lnTo>
                      <a:pt x="98" y="3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 rot="18720000">
              <a:off x="5753394" y="1693242"/>
              <a:ext cx="93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48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82"/>
          <p:cNvGrpSpPr/>
          <p:nvPr/>
        </p:nvGrpSpPr>
        <p:grpSpPr>
          <a:xfrm rot="5580000">
            <a:off x="5847418" y="3362586"/>
            <a:ext cx="1286247" cy="1839400"/>
            <a:chOff x="6376138" y="2731074"/>
            <a:chExt cx="1286247" cy="1839400"/>
          </a:xfrm>
        </p:grpSpPr>
        <p:grpSp>
          <p:nvGrpSpPr>
            <p:cNvPr id="5" name="组合 83"/>
            <p:cNvGrpSpPr/>
            <p:nvPr/>
          </p:nvGrpSpPr>
          <p:grpSpPr>
            <a:xfrm>
              <a:off x="6376138" y="2731074"/>
              <a:ext cx="1286247" cy="1839400"/>
              <a:chOff x="6376138" y="2731074"/>
              <a:chExt cx="1286247" cy="1839400"/>
            </a:xfrm>
          </p:grpSpPr>
          <p:sp>
            <p:nvSpPr>
              <p:cNvPr id="86" name="Freeform 129"/>
              <p:cNvSpPr/>
              <p:nvPr/>
            </p:nvSpPr>
            <p:spPr bwMode="auto">
              <a:xfrm>
                <a:off x="6376138" y="2731074"/>
                <a:ext cx="1286247" cy="1839400"/>
              </a:xfrm>
              <a:custGeom>
                <a:avLst/>
                <a:gdLst>
                  <a:gd name="T0" fmla="*/ 8 w 81"/>
                  <a:gd name="T1" fmla="*/ 64 h 116"/>
                  <a:gd name="T2" fmla="*/ 41 w 81"/>
                  <a:gd name="T3" fmla="*/ 116 h 116"/>
                  <a:gd name="T4" fmla="*/ 73 w 81"/>
                  <a:gd name="T5" fmla="*/ 64 h 116"/>
                  <a:gd name="T6" fmla="*/ 76 w 81"/>
                  <a:gd name="T7" fmla="*/ 58 h 116"/>
                  <a:gd name="T8" fmla="*/ 81 w 81"/>
                  <a:gd name="T9" fmla="*/ 40 h 116"/>
                  <a:gd name="T10" fmla="*/ 41 w 81"/>
                  <a:gd name="T11" fmla="*/ 0 h 116"/>
                  <a:gd name="T12" fmla="*/ 0 w 81"/>
                  <a:gd name="T13" fmla="*/ 40 h 116"/>
                  <a:gd name="T14" fmla="*/ 5 w 81"/>
                  <a:gd name="T15" fmla="*/ 58 h 116"/>
                  <a:gd name="T16" fmla="*/ 8 w 81"/>
                  <a:gd name="T17" fmla="*/ 6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116">
                    <a:moveTo>
                      <a:pt x="8" y="64"/>
                    </a:moveTo>
                    <a:cubicBezTo>
                      <a:pt x="41" y="116"/>
                      <a:pt x="41" y="116"/>
                      <a:pt x="41" y="116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9" y="53"/>
                      <a:pt x="81" y="47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7"/>
                      <a:pt x="2" y="53"/>
                      <a:pt x="5" y="58"/>
                    </a:cubicBezTo>
                    <a:lnTo>
                      <a:pt x="8" y="64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130"/>
              <p:cNvSpPr/>
              <p:nvPr/>
            </p:nvSpPr>
            <p:spPr bwMode="auto">
              <a:xfrm>
                <a:off x="6486102" y="2838945"/>
                <a:ext cx="1066319" cy="1559491"/>
              </a:xfrm>
              <a:custGeom>
                <a:avLst/>
                <a:gdLst>
                  <a:gd name="T0" fmla="*/ 34 w 67"/>
                  <a:gd name="T1" fmla="*/ 98 h 98"/>
                  <a:gd name="T2" fmla="*/ 64 w 67"/>
                  <a:gd name="T3" fmla="*/ 50 h 98"/>
                  <a:gd name="T4" fmla="*/ 67 w 67"/>
                  <a:gd name="T5" fmla="*/ 34 h 98"/>
                  <a:gd name="T6" fmla="*/ 34 w 67"/>
                  <a:gd name="T7" fmla="*/ 0 h 98"/>
                  <a:gd name="T8" fmla="*/ 0 w 67"/>
                  <a:gd name="T9" fmla="*/ 34 h 98"/>
                  <a:gd name="T10" fmla="*/ 3 w 67"/>
                  <a:gd name="T11" fmla="*/ 50 h 98"/>
                  <a:gd name="T12" fmla="*/ 34 w 67"/>
                  <a:gd name="T1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98">
                    <a:moveTo>
                      <a:pt x="34" y="98"/>
                    </a:moveTo>
                    <a:cubicBezTo>
                      <a:pt x="64" y="50"/>
                      <a:pt x="64" y="50"/>
                      <a:pt x="64" y="50"/>
                    </a:cubicBezTo>
                    <a:cubicBezTo>
                      <a:pt x="66" y="45"/>
                      <a:pt x="67" y="40"/>
                      <a:pt x="67" y="34"/>
                    </a:cubicBezTo>
                    <a:cubicBezTo>
                      <a:pt x="67" y="16"/>
                      <a:pt x="52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40"/>
                      <a:pt x="1" y="45"/>
                      <a:pt x="3" y="50"/>
                    </a:cubicBezTo>
                    <a:lnTo>
                      <a:pt x="34" y="9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文本框 84"/>
            <p:cNvSpPr txBox="1"/>
            <p:nvPr/>
          </p:nvSpPr>
          <p:spPr>
            <a:xfrm rot="16020000">
              <a:off x="6551828" y="2993054"/>
              <a:ext cx="93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02</a:t>
              </a:r>
              <a:endParaRPr lang="zh-CN" altLang="en-US" sz="48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87"/>
          <p:cNvGrpSpPr/>
          <p:nvPr/>
        </p:nvGrpSpPr>
        <p:grpSpPr>
          <a:xfrm rot="7140000">
            <a:off x="3954334" y="3289703"/>
            <a:ext cx="1852729" cy="1272918"/>
            <a:chOff x="4776659" y="3824051"/>
            <a:chExt cx="1852729" cy="1272918"/>
          </a:xfrm>
        </p:grpSpPr>
        <p:grpSp>
          <p:nvGrpSpPr>
            <p:cNvPr id="7" name="组合 88"/>
            <p:cNvGrpSpPr/>
            <p:nvPr/>
          </p:nvGrpSpPr>
          <p:grpSpPr>
            <a:xfrm>
              <a:off x="4776659" y="3824051"/>
              <a:ext cx="1852729" cy="1272918"/>
              <a:chOff x="4776659" y="3824051"/>
              <a:chExt cx="1852729" cy="1272918"/>
            </a:xfrm>
          </p:grpSpPr>
          <p:sp>
            <p:nvSpPr>
              <p:cNvPr id="91" name="Freeform 127"/>
              <p:cNvSpPr/>
              <p:nvPr/>
            </p:nvSpPr>
            <p:spPr bwMode="auto">
              <a:xfrm>
                <a:off x="4776659" y="3824051"/>
                <a:ext cx="1852729" cy="1272918"/>
              </a:xfrm>
              <a:custGeom>
                <a:avLst/>
                <a:gdLst>
                  <a:gd name="T0" fmla="*/ 53 w 117"/>
                  <a:gd name="T1" fmla="*/ 7 h 80"/>
                  <a:gd name="T2" fmla="*/ 0 w 117"/>
                  <a:gd name="T3" fmla="*/ 40 h 80"/>
                  <a:gd name="T4" fmla="*/ 53 w 117"/>
                  <a:gd name="T5" fmla="*/ 72 h 80"/>
                  <a:gd name="T6" fmla="*/ 58 w 117"/>
                  <a:gd name="T7" fmla="*/ 75 h 80"/>
                  <a:gd name="T8" fmla="*/ 77 w 117"/>
                  <a:gd name="T9" fmla="*/ 80 h 80"/>
                  <a:gd name="T10" fmla="*/ 117 w 117"/>
                  <a:gd name="T11" fmla="*/ 40 h 80"/>
                  <a:gd name="T12" fmla="*/ 77 w 117"/>
                  <a:gd name="T13" fmla="*/ 0 h 80"/>
                  <a:gd name="T14" fmla="*/ 58 w 117"/>
                  <a:gd name="T15" fmla="*/ 4 h 80"/>
                  <a:gd name="T16" fmla="*/ 53 w 117"/>
                  <a:gd name="T17" fmla="*/ 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80">
                    <a:moveTo>
                      <a:pt x="53" y="7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64" y="78"/>
                      <a:pt x="70" y="80"/>
                      <a:pt x="77" y="80"/>
                    </a:cubicBezTo>
                    <a:cubicBezTo>
                      <a:pt x="99" y="80"/>
                      <a:pt x="117" y="62"/>
                      <a:pt x="117" y="40"/>
                    </a:cubicBezTo>
                    <a:cubicBezTo>
                      <a:pt x="117" y="18"/>
                      <a:pt x="99" y="0"/>
                      <a:pt x="77" y="0"/>
                    </a:cubicBezTo>
                    <a:cubicBezTo>
                      <a:pt x="70" y="0"/>
                      <a:pt x="64" y="1"/>
                      <a:pt x="58" y="4"/>
                    </a:cubicBezTo>
                    <a:lnTo>
                      <a:pt x="53" y="7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Freeform 128"/>
              <p:cNvSpPr/>
              <p:nvPr/>
            </p:nvSpPr>
            <p:spPr bwMode="auto">
              <a:xfrm>
                <a:off x="4971404" y="3920686"/>
                <a:ext cx="1559491" cy="1079648"/>
              </a:xfrm>
              <a:custGeom>
                <a:avLst/>
                <a:gdLst>
                  <a:gd name="T0" fmla="*/ 0 w 98"/>
                  <a:gd name="T1" fmla="*/ 34 h 68"/>
                  <a:gd name="T2" fmla="*/ 49 w 98"/>
                  <a:gd name="T3" fmla="*/ 64 h 68"/>
                  <a:gd name="T4" fmla="*/ 64 w 98"/>
                  <a:gd name="T5" fmla="*/ 68 h 68"/>
                  <a:gd name="T6" fmla="*/ 98 w 98"/>
                  <a:gd name="T7" fmla="*/ 34 h 68"/>
                  <a:gd name="T8" fmla="*/ 64 w 98"/>
                  <a:gd name="T9" fmla="*/ 0 h 68"/>
                  <a:gd name="T10" fmla="*/ 49 w 98"/>
                  <a:gd name="T11" fmla="*/ 4 h 68"/>
                  <a:gd name="T12" fmla="*/ 0 w 9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68">
                    <a:moveTo>
                      <a:pt x="0" y="34"/>
                    </a:moveTo>
                    <a:cubicBezTo>
                      <a:pt x="49" y="64"/>
                      <a:pt x="49" y="64"/>
                      <a:pt x="49" y="64"/>
                    </a:cubicBezTo>
                    <a:cubicBezTo>
                      <a:pt x="53" y="66"/>
                      <a:pt x="59" y="68"/>
                      <a:pt x="64" y="68"/>
                    </a:cubicBezTo>
                    <a:cubicBezTo>
                      <a:pt x="83" y="68"/>
                      <a:pt x="98" y="53"/>
                      <a:pt x="98" y="34"/>
                    </a:cubicBezTo>
                    <a:cubicBezTo>
                      <a:pt x="98" y="15"/>
                      <a:pt x="83" y="0"/>
                      <a:pt x="64" y="0"/>
                    </a:cubicBezTo>
                    <a:cubicBezTo>
                      <a:pt x="59" y="0"/>
                      <a:pt x="53" y="1"/>
                      <a:pt x="49" y="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0" name="文本框 89"/>
            <p:cNvSpPr txBox="1"/>
            <p:nvPr/>
          </p:nvSpPr>
          <p:spPr>
            <a:xfrm rot="14580000">
              <a:off x="5457625" y="4029380"/>
              <a:ext cx="93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03</a:t>
              </a:r>
              <a:endParaRPr lang="zh-CN" altLang="en-US" sz="48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98" name="Freeform 131"/>
          <p:cNvSpPr>
            <a:spLocks noEditPoints="1"/>
          </p:cNvSpPr>
          <p:nvPr/>
        </p:nvSpPr>
        <p:spPr bwMode="auto">
          <a:xfrm>
            <a:off x="6890128" y="2926006"/>
            <a:ext cx="223145" cy="404774"/>
          </a:xfrm>
          <a:custGeom>
            <a:avLst/>
            <a:gdLst>
              <a:gd name="T0" fmla="*/ 17 w 18"/>
              <a:gd name="T1" fmla="*/ 4 h 33"/>
              <a:gd name="T2" fmla="*/ 2 w 18"/>
              <a:gd name="T3" fmla="*/ 4 h 33"/>
              <a:gd name="T4" fmla="*/ 2 w 18"/>
              <a:gd name="T5" fmla="*/ 28 h 33"/>
              <a:gd name="T6" fmla="*/ 17 w 18"/>
              <a:gd name="T7" fmla="*/ 28 h 33"/>
              <a:gd name="T8" fmla="*/ 17 w 18"/>
              <a:gd name="T9" fmla="*/ 4 h 33"/>
              <a:gd name="T10" fmla="*/ 10 w 18"/>
              <a:gd name="T11" fmla="*/ 30 h 33"/>
              <a:gd name="T12" fmla="*/ 9 w 18"/>
              <a:gd name="T13" fmla="*/ 29 h 33"/>
              <a:gd name="T14" fmla="*/ 8 w 18"/>
              <a:gd name="T15" fmla="*/ 30 h 33"/>
              <a:gd name="T16" fmla="*/ 9 w 18"/>
              <a:gd name="T17" fmla="*/ 32 h 33"/>
              <a:gd name="T18" fmla="*/ 10 w 18"/>
              <a:gd name="T19" fmla="*/ 30 h 33"/>
              <a:gd name="T20" fmla="*/ 3 w 18"/>
              <a:gd name="T21" fmla="*/ 0 h 33"/>
              <a:gd name="T22" fmla="*/ 15 w 18"/>
              <a:gd name="T23" fmla="*/ 0 h 33"/>
              <a:gd name="T24" fmla="*/ 18 w 18"/>
              <a:gd name="T25" fmla="*/ 3 h 33"/>
              <a:gd name="T26" fmla="*/ 18 w 18"/>
              <a:gd name="T27" fmla="*/ 29 h 33"/>
              <a:gd name="T28" fmla="*/ 15 w 18"/>
              <a:gd name="T29" fmla="*/ 33 h 33"/>
              <a:gd name="T30" fmla="*/ 3 w 18"/>
              <a:gd name="T31" fmla="*/ 33 h 33"/>
              <a:gd name="T32" fmla="*/ 0 w 18"/>
              <a:gd name="T33" fmla="*/ 29 h 33"/>
              <a:gd name="T34" fmla="*/ 0 w 18"/>
              <a:gd name="T35" fmla="*/ 3 h 33"/>
              <a:gd name="T36" fmla="*/ 3 w 18"/>
              <a:gd name="T3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" h="33">
                <a:moveTo>
                  <a:pt x="17" y="4"/>
                </a:moveTo>
                <a:cubicBezTo>
                  <a:pt x="2" y="4"/>
                  <a:pt x="2" y="4"/>
                  <a:pt x="2" y="4"/>
                </a:cubicBezTo>
                <a:cubicBezTo>
                  <a:pt x="2" y="28"/>
                  <a:pt x="2" y="28"/>
                  <a:pt x="2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4"/>
                  <a:pt x="17" y="4"/>
                  <a:pt x="17" y="4"/>
                </a:cubicBezTo>
                <a:close/>
                <a:moveTo>
                  <a:pt x="10" y="30"/>
                </a:moveTo>
                <a:cubicBezTo>
                  <a:pt x="10" y="30"/>
                  <a:pt x="10" y="29"/>
                  <a:pt x="9" y="29"/>
                </a:cubicBezTo>
                <a:cubicBezTo>
                  <a:pt x="9" y="29"/>
                  <a:pt x="8" y="30"/>
                  <a:pt x="8" y="30"/>
                </a:cubicBezTo>
                <a:cubicBezTo>
                  <a:pt x="8" y="31"/>
                  <a:pt x="9" y="32"/>
                  <a:pt x="9" y="32"/>
                </a:cubicBezTo>
                <a:cubicBezTo>
                  <a:pt x="10" y="32"/>
                  <a:pt x="10" y="31"/>
                  <a:pt x="10" y="30"/>
                </a:cubicBezTo>
                <a:close/>
                <a:moveTo>
                  <a:pt x="3" y="0"/>
                </a:moveTo>
                <a:cubicBezTo>
                  <a:pt x="15" y="0"/>
                  <a:pt x="15" y="0"/>
                  <a:pt x="15" y="0"/>
                </a:cubicBezTo>
                <a:cubicBezTo>
                  <a:pt x="17" y="0"/>
                  <a:pt x="18" y="1"/>
                  <a:pt x="18" y="3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31"/>
                  <a:pt x="17" y="33"/>
                  <a:pt x="15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2" y="33"/>
                  <a:pt x="0" y="31"/>
                  <a:pt x="0" y="2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9" name="Freeform 132"/>
          <p:cNvSpPr>
            <a:spLocks noEditPoints="1"/>
          </p:cNvSpPr>
          <p:nvPr/>
        </p:nvSpPr>
        <p:spPr bwMode="auto">
          <a:xfrm>
            <a:off x="5681496" y="4559264"/>
            <a:ext cx="332925" cy="343664"/>
          </a:xfrm>
          <a:custGeom>
            <a:avLst/>
            <a:gdLst>
              <a:gd name="T0" fmla="*/ 17 w 26"/>
              <a:gd name="T1" fmla="*/ 1 h 27"/>
              <a:gd name="T2" fmla="*/ 24 w 26"/>
              <a:gd name="T3" fmla="*/ 14 h 27"/>
              <a:gd name="T4" fmla="*/ 10 w 26"/>
              <a:gd name="T5" fmla="*/ 21 h 27"/>
              <a:gd name="T6" fmla="*/ 2 w 26"/>
              <a:gd name="T7" fmla="*/ 8 h 27"/>
              <a:gd name="T8" fmla="*/ 14 w 26"/>
              <a:gd name="T9" fmla="*/ 22 h 27"/>
              <a:gd name="T10" fmla="*/ 14 w 26"/>
              <a:gd name="T11" fmla="*/ 22 h 27"/>
              <a:gd name="T12" fmla="*/ 14 w 26"/>
              <a:gd name="T13" fmla="*/ 26 h 27"/>
              <a:gd name="T14" fmla="*/ 13 w 26"/>
              <a:gd name="T15" fmla="*/ 26 h 27"/>
              <a:gd name="T16" fmla="*/ 14 w 26"/>
              <a:gd name="T17" fmla="*/ 22 h 27"/>
              <a:gd name="T18" fmla="*/ 12 w 26"/>
              <a:gd name="T19" fmla="*/ 22 h 27"/>
              <a:gd name="T20" fmla="*/ 13 w 26"/>
              <a:gd name="T21" fmla="*/ 25 h 27"/>
              <a:gd name="T22" fmla="*/ 12 w 26"/>
              <a:gd name="T23" fmla="*/ 26 h 27"/>
              <a:gd name="T24" fmla="*/ 12 w 26"/>
              <a:gd name="T25" fmla="*/ 22 h 27"/>
              <a:gd name="T26" fmla="*/ 11 w 26"/>
              <a:gd name="T27" fmla="*/ 23 h 27"/>
              <a:gd name="T28" fmla="*/ 12 w 26"/>
              <a:gd name="T29" fmla="*/ 23 h 27"/>
              <a:gd name="T30" fmla="*/ 11 w 26"/>
              <a:gd name="T31" fmla="*/ 25 h 27"/>
              <a:gd name="T32" fmla="*/ 11 w 26"/>
              <a:gd name="T33" fmla="*/ 24 h 27"/>
              <a:gd name="T34" fmla="*/ 11 w 26"/>
              <a:gd name="T35" fmla="*/ 23 h 27"/>
              <a:gd name="T36" fmla="*/ 11 w 26"/>
              <a:gd name="T37" fmla="*/ 23 h 27"/>
              <a:gd name="T38" fmla="*/ 11 w 26"/>
              <a:gd name="T39" fmla="*/ 24 h 27"/>
              <a:gd name="T40" fmla="*/ 11 w 26"/>
              <a:gd name="T41" fmla="*/ 24 h 27"/>
              <a:gd name="T42" fmla="*/ 10 w 26"/>
              <a:gd name="T43" fmla="*/ 23 h 27"/>
              <a:gd name="T44" fmla="*/ 15 w 26"/>
              <a:gd name="T45" fmla="*/ 22 h 27"/>
              <a:gd name="T46" fmla="*/ 14 w 26"/>
              <a:gd name="T47" fmla="*/ 22 h 27"/>
              <a:gd name="T48" fmla="*/ 15 w 26"/>
              <a:gd name="T49" fmla="*/ 26 h 27"/>
              <a:gd name="T50" fmla="*/ 15 w 26"/>
              <a:gd name="T51" fmla="*/ 25 h 27"/>
              <a:gd name="T52" fmla="*/ 15 w 26"/>
              <a:gd name="T53" fmla="*/ 22 h 27"/>
              <a:gd name="T54" fmla="*/ 16 w 26"/>
              <a:gd name="T55" fmla="*/ 23 h 27"/>
              <a:gd name="T56" fmla="*/ 16 w 26"/>
              <a:gd name="T57" fmla="*/ 25 h 27"/>
              <a:gd name="T58" fmla="*/ 16 w 26"/>
              <a:gd name="T59" fmla="*/ 25 h 27"/>
              <a:gd name="T60" fmla="*/ 16 w 26"/>
              <a:gd name="T61" fmla="*/ 23 h 27"/>
              <a:gd name="T62" fmla="*/ 17 w 26"/>
              <a:gd name="T63" fmla="*/ 23 h 27"/>
              <a:gd name="T64" fmla="*/ 16 w 26"/>
              <a:gd name="T65" fmla="*/ 23 h 27"/>
              <a:gd name="T66" fmla="*/ 17 w 26"/>
              <a:gd name="T67" fmla="*/ 24 h 27"/>
              <a:gd name="T68" fmla="*/ 17 w 26"/>
              <a:gd name="T69" fmla="*/ 24 h 27"/>
              <a:gd name="T70" fmla="*/ 17 w 26"/>
              <a:gd name="T71" fmla="*/ 23 h 27"/>
              <a:gd name="T72" fmla="*/ 0 w 26"/>
              <a:gd name="T73" fmla="*/ 5 h 27"/>
              <a:gd name="T74" fmla="*/ 5 w 26"/>
              <a:gd name="T75" fmla="*/ 27 h 27"/>
              <a:gd name="T76" fmla="*/ 26 w 26"/>
              <a:gd name="T77" fmla="*/ 21 h 27"/>
              <a:gd name="T78" fmla="*/ 21 w 26"/>
              <a:gd name="T79" fmla="*/ 0 h 27"/>
              <a:gd name="T80" fmla="*/ 5 w 26"/>
              <a:gd name="T81" fmla="*/ 22 h 27"/>
              <a:gd name="T82" fmla="*/ 5 w 26"/>
              <a:gd name="T83" fmla="*/ 26 h 27"/>
              <a:gd name="T84" fmla="*/ 5 w 26"/>
              <a:gd name="T85" fmla="*/ 22 h 27"/>
              <a:gd name="T86" fmla="*/ 7 w 26"/>
              <a:gd name="T87" fmla="*/ 24 h 27"/>
              <a:gd name="T88" fmla="*/ 4 w 26"/>
              <a:gd name="T89" fmla="*/ 24 h 27"/>
              <a:gd name="T90" fmla="*/ 5 w 26"/>
              <a:gd name="T91" fmla="*/ 23 h 27"/>
              <a:gd name="T92" fmla="*/ 5 w 26"/>
              <a:gd name="T93" fmla="*/ 25 h 27"/>
              <a:gd name="T94" fmla="*/ 5 w 26"/>
              <a:gd name="T95" fmla="*/ 23 h 27"/>
              <a:gd name="T96" fmla="*/ 24 w 26"/>
              <a:gd name="T97" fmla="*/ 24 h 27"/>
              <a:gd name="T98" fmla="*/ 20 w 26"/>
              <a:gd name="T99" fmla="*/ 24 h 27"/>
              <a:gd name="T100" fmla="*/ 22 w 26"/>
              <a:gd name="T101" fmla="*/ 22 h 27"/>
              <a:gd name="T102" fmla="*/ 22 w 26"/>
              <a:gd name="T103" fmla="*/ 25 h 27"/>
              <a:gd name="T104" fmla="*/ 22 w 26"/>
              <a:gd name="T105" fmla="*/ 22 h 27"/>
              <a:gd name="T106" fmla="*/ 23 w 26"/>
              <a:gd name="T107" fmla="*/ 24 h 27"/>
              <a:gd name="T108" fmla="*/ 21 w 26"/>
              <a:gd name="T109" fmla="*/ 2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" h="27">
                <a:moveTo>
                  <a:pt x="10" y="1"/>
                </a:moveTo>
                <a:cubicBezTo>
                  <a:pt x="17" y="1"/>
                  <a:pt x="17" y="1"/>
                  <a:pt x="17" y="1"/>
                </a:cubicBezTo>
                <a:cubicBezTo>
                  <a:pt x="21" y="1"/>
                  <a:pt x="24" y="4"/>
                  <a:pt x="24" y="8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8"/>
                  <a:pt x="21" y="21"/>
                  <a:pt x="17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6" y="21"/>
                  <a:pt x="2" y="18"/>
                  <a:pt x="2" y="14"/>
                </a:cubicBezTo>
                <a:cubicBezTo>
                  <a:pt x="2" y="8"/>
                  <a:pt x="2" y="8"/>
                  <a:pt x="2" y="8"/>
                </a:cubicBezTo>
                <a:cubicBezTo>
                  <a:pt x="2" y="4"/>
                  <a:pt x="6" y="1"/>
                  <a:pt x="10" y="1"/>
                </a:cubicBezTo>
                <a:close/>
                <a:moveTo>
                  <a:pt x="14" y="22"/>
                </a:move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2"/>
                  <a:pt x="13" y="22"/>
                  <a:pt x="14" y="22"/>
                </a:cubicBezTo>
                <a:close/>
                <a:moveTo>
                  <a:pt x="12" y="22"/>
                </a:moveTo>
                <a:cubicBezTo>
                  <a:pt x="12" y="22"/>
                  <a:pt x="12" y="22"/>
                  <a:pt x="12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6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5"/>
                  <a:pt x="12" y="25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2"/>
                  <a:pt x="12" y="22"/>
                </a:cubicBezTo>
                <a:close/>
                <a:moveTo>
                  <a:pt x="11" y="23"/>
                </a:moveTo>
                <a:cubicBezTo>
                  <a:pt x="11" y="23"/>
                  <a:pt x="11" y="23"/>
                  <a:pt x="11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5"/>
                  <a:pt x="12" y="25"/>
                  <a:pt x="1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5"/>
                  <a:pt x="11" y="25"/>
                  <a:pt x="11" y="24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lose/>
                <a:moveTo>
                  <a:pt x="11" y="23"/>
                </a:move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1" y="23"/>
                </a:cubicBezTo>
                <a:close/>
                <a:moveTo>
                  <a:pt x="15" y="22"/>
                </a:move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4" y="22"/>
                  <a:pt x="14" y="22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5"/>
                  <a:pt x="15" y="25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6" y="23"/>
                </a:move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6" y="23"/>
                  <a:pt x="16" y="23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7" y="24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7" y="23"/>
                  <a:pt x="17" y="23"/>
                </a:cubicBezTo>
                <a:close/>
                <a:moveTo>
                  <a:pt x="5" y="0"/>
                </a:moveTo>
                <a:cubicBezTo>
                  <a:pt x="3" y="0"/>
                  <a:pt x="0" y="2"/>
                  <a:pt x="0" y="5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5"/>
                  <a:pt x="3" y="27"/>
                  <a:pt x="5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4" y="27"/>
                  <a:pt x="26" y="25"/>
                  <a:pt x="26" y="21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2"/>
                  <a:pt x="24" y="0"/>
                  <a:pt x="21" y="0"/>
                </a:cubicBezTo>
                <a:cubicBezTo>
                  <a:pt x="5" y="0"/>
                  <a:pt x="5" y="0"/>
                  <a:pt x="5" y="0"/>
                </a:cubicBezTo>
                <a:close/>
                <a:moveTo>
                  <a:pt x="5" y="22"/>
                </a:moveTo>
                <a:cubicBezTo>
                  <a:pt x="6" y="22"/>
                  <a:pt x="7" y="23"/>
                  <a:pt x="7" y="24"/>
                </a:cubicBezTo>
                <a:cubicBezTo>
                  <a:pt x="7" y="25"/>
                  <a:pt x="6" y="26"/>
                  <a:pt x="5" y="26"/>
                </a:cubicBezTo>
                <a:cubicBezTo>
                  <a:pt x="4" y="26"/>
                  <a:pt x="3" y="25"/>
                  <a:pt x="3" y="24"/>
                </a:cubicBezTo>
                <a:cubicBezTo>
                  <a:pt x="3" y="23"/>
                  <a:pt x="4" y="22"/>
                  <a:pt x="5" y="22"/>
                </a:cubicBezTo>
                <a:close/>
                <a:moveTo>
                  <a:pt x="5" y="22"/>
                </a:moveTo>
                <a:cubicBezTo>
                  <a:pt x="6" y="22"/>
                  <a:pt x="7" y="23"/>
                  <a:pt x="7" y="24"/>
                </a:cubicBezTo>
                <a:cubicBezTo>
                  <a:pt x="7" y="25"/>
                  <a:pt x="6" y="25"/>
                  <a:pt x="5" y="25"/>
                </a:cubicBezTo>
                <a:cubicBezTo>
                  <a:pt x="4" y="25"/>
                  <a:pt x="4" y="25"/>
                  <a:pt x="4" y="24"/>
                </a:cubicBezTo>
                <a:cubicBezTo>
                  <a:pt x="4" y="23"/>
                  <a:pt x="4" y="22"/>
                  <a:pt x="5" y="22"/>
                </a:cubicBezTo>
                <a:close/>
                <a:moveTo>
                  <a:pt x="5" y="23"/>
                </a:moveTo>
                <a:cubicBezTo>
                  <a:pt x="6" y="23"/>
                  <a:pt x="6" y="23"/>
                  <a:pt x="6" y="24"/>
                </a:cubicBezTo>
                <a:cubicBezTo>
                  <a:pt x="6" y="24"/>
                  <a:pt x="6" y="25"/>
                  <a:pt x="5" y="25"/>
                </a:cubicBezTo>
                <a:cubicBezTo>
                  <a:pt x="5" y="25"/>
                  <a:pt x="4" y="24"/>
                  <a:pt x="4" y="24"/>
                </a:cubicBezTo>
                <a:cubicBezTo>
                  <a:pt x="4" y="23"/>
                  <a:pt x="5" y="23"/>
                  <a:pt x="5" y="23"/>
                </a:cubicBezTo>
                <a:close/>
                <a:moveTo>
                  <a:pt x="22" y="21"/>
                </a:moveTo>
                <a:cubicBezTo>
                  <a:pt x="23" y="21"/>
                  <a:pt x="24" y="22"/>
                  <a:pt x="24" y="24"/>
                </a:cubicBezTo>
                <a:cubicBezTo>
                  <a:pt x="24" y="25"/>
                  <a:pt x="23" y="26"/>
                  <a:pt x="22" y="26"/>
                </a:cubicBezTo>
                <a:cubicBezTo>
                  <a:pt x="21" y="26"/>
                  <a:pt x="20" y="25"/>
                  <a:pt x="20" y="24"/>
                </a:cubicBezTo>
                <a:cubicBezTo>
                  <a:pt x="20" y="22"/>
                  <a:pt x="21" y="21"/>
                  <a:pt x="22" y="21"/>
                </a:cubicBezTo>
                <a:close/>
                <a:moveTo>
                  <a:pt x="22" y="22"/>
                </a:moveTo>
                <a:cubicBezTo>
                  <a:pt x="23" y="22"/>
                  <a:pt x="24" y="23"/>
                  <a:pt x="24" y="24"/>
                </a:cubicBezTo>
                <a:cubicBezTo>
                  <a:pt x="24" y="24"/>
                  <a:pt x="23" y="25"/>
                  <a:pt x="22" y="25"/>
                </a:cubicBezTo>
                <a:cubicBezTo>
                  <a:pt x="21" y="25"/>
                  <a:pt x="21" y="24"/>
                  <a:pt x="21" y="24"/>
                </a:cubicBezTo>
                <a:cubicBezTo>
                  <a:pt x="21" y="23"/>
                  <a:pt x="21" y="22"/>
                  <a:pt x="22" y="22"/>
                </a:cubicBezTo>
                <a:close/>
                <a:moveTo>
                  <a:pt x="22" y="23"/>
                </a:moveTo>
                <a:cubicBezTo>
                  <a:pt x="23" y="23"/>
                  <a:pt x="23" y="23"/>
                  <a:pt x="23" y="24"/>
                </a:cubicBezTo>
                <a:cubicBezTo>
                  <a:pt x="23" y="24"/>
                  <a:pt x="23" y="24"/>
                  <a:pt x="22" y="24"/>
                </a:cubicBezTo>
                <a:cubicBezTo>
                  <a:pt x="22" y="24"/>
                  <a:pt x="21" y="24"/>
                  <a:pt x="21" y="24"/>
                </a:cubicBezTo>
                <a:cubicBezTo>
                  <a:pt x="21" y="23"/>
                  <a:pt x="22" y="23"/>
                  <a:pt x="22" y="23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0" name="Freeform 133"/>
          <p:cNvSpPr>
            <a:spLocks noEditPoints="1"/>
          </p:cNvSpPr>
          <p:nvPr/>
        </p:nvSpPr>
        <p:spPr bwMode="auto">
          <a:xfrm>
            <a:off x="4232246" y="3024611"/>
            <a:ext cx="381251" cy="306075"/>
          </a:xfrm>
          <a:custGeom>
            <a:avLst/>
            <a:gdLst>
              <a:gd name="T0" fmla="*/ 3 w 30"/>
              <a:gd name="T1" fmla="*/ 3 h 24"/>
              <a:gd name="T2" fmla="*/ 27 w 30"/>
              <a:gd name="T3" fmla="*/ 3 h 24"/>
              <a:gd name="T4" fmla="*/ 27 w 30"/>
              <a:gd name="T5" fmla="*/ 21 h 24"/>
              <a:gd name="T6" fmla="*/ 3 w 30"/>
              <a:gd name="T7" fmla="*/ 21 h 24"/>
              <a:gd name="T8" fmla="*/ 3 w 30"/>
              <a:gd name="T9" fmla="*/ 3 h 24"/>
              <a:gd name="T10" fmla="*/ 29 w 30"/>
              <a:gd name="T11" fmla="*/ 11 h 24"/>
              <a:gd name="T12" fmla="*/ 30 w 30"/>
              <a:gd name="T13" fmla="*/ 12 h 24"/>
              <a:gd name="T14" fmla="*/ 29 w 30"/>
              <a:gd name="T15" fmla="*/ 13 h 24"/>
              <a:gd name="T16" fmla="*/ 28 w 30"/>
              <a:gd name="T17" fmla="*/ 12 h 24"/>
              <a:gd name="T18" fmla="*/ 29 w 30"/>
              <a:gd name="T19" fmla="*/ 11 h 24"/>
              <a:gd name="T20" fmla="*/ 28 w 30"/>
              <a:gd name="T21" fmla="*/ 0 h 24"/>
              <a:gd name="T22" fmla="*/ 3 w 30"/>
              <a:gd name="T23" fmla="*/ 0 h 24"/>
              <a:gd name="T24" fmla="*/ 0 w 30"/>
              <a:gd name="T25" fmla="*/ 3 h 24"/>
              <a:gd name="T26" fmla="*/ 0 w 30"/>
              <a:gd name="T27" fmla="*/ 21 h 24"/>
              <a:gd name="T28" fmla="*/ 3 w 30"/>
              <a:gd name="T29" fmla="*/ 24 h 24"/>
              <a:gd name="T30" fmla="*/ 28 w 30"/>
              <a:gd name="T31" fmla="*/ 24 h 24"/>
              <a:gd name="T32" fmla="*/ 30 w 30"/>
              <a:gd name="T33" fmla="*/ 21 h 24"/>
              <a:gd name="T34" fmla="*/ 30 w 30"/>
              <a:gd name="T35" fmla="*/ 3 h 24"/>
              <a:gd name="T36" fmla="*/ 28 w 30"/>
              <a:gd name="T3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" h="24">
                <a:moveTo>
                  <a:pt x="3" y="3"/>
                </a:moveTo>
                <a:cubicBezTo>
                  <a:pt x="27" y="3"/>
                  <a:pt x="27" y="3"/>
                  <a:pt x="27" y="3"/>
                </a:cubicBezTo>
                <a:cubicBezTo>
                  <a:pt x="27" y="21"/>
                  <a:pt x="27" y="21"/>
                  <a:pt x="27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3"/>
                  <a:pt x="3" y="3"/>
                  <a:pt x="3" y="3"/>
                </a:cubicBezTo>
                <a:close/>
                <a:moveTo>
                  <a:pt x="29" y="11"/>
                </a:moveTo>
                <a:cubicBezTo>
                  <a:pt x="29" y="11"/>
                  <a:pt x="30" y="12"/>
                  <a:pt x="30" y="12"/>
                </a:cubicBezTo>
                <a:cubicBezTo>
                  <a:pt x="30" y="13"/>
                  <a:pt x="29" y="13"/>
                  <a:pt x="29" y="13"/>
                </a:cubicBezTo>
                <a:cubicBezTo>
                  <a:pt x="28" y="13"/>
                  <a:pt x="28" y="13"/>
                  <a:pt x="28" y="12"/>
                </a:cubicBezTo>
                <a:cubicBezTo>
                  <a:pt x="28" y="12"/>
                  <a:pt x="28" y="11"/>
                  <a:pt x="29" y="11"/>
                </a:cubicBezTo>
                <a:close/>
                <a:moveTo>
                  <a:pt x="28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1" y="24"/>
                  <a:pt x="3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9" y="24"/>
                  <a:pt x="30" y="22"/>
                  <a:pt x="30" y="21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2"/>
                  <a:pt x="29" y="0"/>
                  <a:pt x="28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171690" y="1608455"/>
            <a:ext cx="3418205" cy="149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AI is replacing human and can do better than human like Financial institutions and competition predictor.</a:t>
            </a:r>
            <a:endParaRPr dirty="0">
              <a:solidFill>
                <a:schemeClr val="bg1">
                  <a:alpha val="80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769620" y="3877310"/>
            <a:ext cx="3122295" cy="149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But AI still have some limitations and have something it can’t do even in the foreseeable future.</a:t>
            </a:r>
            <a:endParaRPr dirty="0">
              <a:solidFill>
                <a:schemeClr val="bg1">
                  <a:alpha val="80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38470" y="5445125"/>
            <a:ext cx="3775075" cy="113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In some basic work of scientific research, Ai can be a good partner for scientists.</a:t>
            </a:r>
            <a:endParaRPr dirty="0">
              <a:solidFill>
                <a:schemeClr val="bg1">
                  <a:alpha val="80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5470757" y="407674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6" name="椭圆 115"/>
          <p:cNvSpPr/>
          <p:nvPr/>
        </p:nvSpPr>
        <p:spPr>
          <a:xfrm flipH="1">
            <a:off x="6342251" y="3024263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7" name="椭圆 116"/>
          <p:cNvSpPr/>
          <p:nvPr/>
        </p:nvSpPr>
        <p:spPr>
          <a:xfrm flipH="1">
            <a:off x="5110313" y="302461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993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98" grpId="0" bldLvl="0" animBg="1"/>
      <p:bldP spid="99" grpId="0" bldLvl="0" animBg="1"/>
      <p:bldP spid="100" grpId="0" bldLvl="0" animBg="1"/>
      <p:bldP spid="115" grpId="0" bldLvl="0" animBg="1"/>
      <p:bldP spid="116" grpId="0" bldLvl="0" animBg="1"/>
      <p:bldP spid="11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7190688" y="2926609"/>
            <a:ext cx="587482" cy="511019"/>
            <a:chOff x="14491853" y="-2049174"/>
            <a:chExt cx="2502668" cy="2176934"/>
          </a:xfrm>
        </p:grpSpPr>
        <p:cxnSp>
          <p:nvCxnSpPr>
            <p:cNvPr id="111" name="直接连接符 110"/>
            <p:cNvCxnSpPr>
              <a:stCxn id="134" idx="3"/>
              <a:endCxn id="130" idx="7"/>
            </p:cNvCxnSpPr>
            <p:nvPr/>
          </p:nvCxnSpPr>
          <p:spPr>
            <a:xfrm flipH="1">
              <a:off x="14546894" y="-1995400"/>
              <a:ext cx="965718" cy="107662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30" idx="4"/>
              <a:endCxn id="131" idx="0"/>
            </p:cNvCxnSpPr>
            <p:nvPr/>
          </p:nvCxnSpPr>
          <p:spPr>
            <a:xfrm>
              <a:off x="14491853" y="-788661"/>
              <a:ext cx="321906" cy="72496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31" idx="6"/>
              <a:endCxn id="138" idx="2"/>
            </p:cNvCxnSpPr>
            <p:nvPr/>
          </p:nvCxnSpPr>
          <p:spPr>
            <a:xfrm>
              <a:off x="14889195" y="11441"/>
              <a:ext cx="952193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138" idx="7"/>
              <a:endCxn id="137" idx="2"/>
            </p:cNvCxnSpPr>
            <p:nvPr/>
          </p:nvCxnSpPr>
          <p:spPr>
            <a:xfrm flipV="1">
              <a:off x="15971130" y="-118247"/>
              <a:ext cx="608646" cy="19206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37" idx="0"/>
              <a:endCxn id="139" idx="4"/>
            </p:cNvCxnSpPr>
            <p:nvPr/>
          </p:nvCxnSpPr>
          <p:spPr>
            <a:xfrm flipV="1">
              <a:off x="16656384" y="-1144748"/>
              <a:ext cx="338137" cy="95219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39" idx="1"/>
              <a:endCxn id="134" idx="6"/>
            </p:cNvCxnSpPr>
            <p:nvPr/>
          </p:nvCxnSpPr>
          <p:spPr>
            <a:xfrm flipH="1" flipV="1">
              <a:off x="15642822" y="-2049174"/>
              <a:ext cx="1298445" cy="77365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134" idx="4"/>
              <a:endCxn id="133" idx="0"/>
            </p:cNvCxnSpPr>
            <p:nvPr/>
          </p:nvCxnSpPr>
          <p:spPr>
            <a:xfrm flipH="1">
              <a:off x="15415014" y="-1973082"/>
              <a:ext cx="151485" cy="80341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134" idx="5"/>
              <a:endCxn id="135" idx="0"/>
            </p:cNvCxnSpPr>
            <p:nvPr/>
          </p:nvCxnSpPr>
          <p:spPr>
            <a:xfrm>
              <a:off x="15620380" y="-1995400"/>
              <a:ext cx="308381" cy="13525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135" idx="1"/>
              <a:endCxn id="133" idx="5"/>
            </p:cNvCxnSpPr>
            <p:nvPr/>
          </p:nvCxnSpPr>
          <p:spPr>
            <a:xfrm flipH="1" flipV="1">
              <a:off x="15468805" y="-1039280"/>
              <a:ext cx="405764" cy="41928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35" idx="7"/>
              <a:endCxn id="136" idx="2"/>
            </p:cNvCxnSpPr>
            <p:nvPr/>
          </p:nvCxnSpPr>
          <p:spPr>
            <a:xfrm flipV="1">
              <a:off x="15982334" y="-695733"/>
              <a:ext cx="478802" cy="757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36" idx="7"/>
              <a:endCxn id="139" idx="3"/>
            </p:cNvCxnSpPr>
            <p:nvPr/>
          </p:nvCxnSpPr>
          <p:spPr>
            <a:xfrm flipV="1">
              <a:off x="16591930" y="-1167600"/>
              <a:ext cx="348957" cy="41658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36" idx="4"/>
              <a:endCxn id="137" idx="1"/>
            </p:cNvCxnSpPr>
            <p:nvPr/>
          </p:nvCxnSpPr>
          <p:spPr>
            <a:xfrm>
              <a:off x="16538050" y="-620933"/>
              <a:ext cx="64922" cy="4490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37" idx="2"/>
              <a:endCxn id="135" idx="5"/>
            </p:cNvCxnSpPr>
            <p:nvPr/>
          </p:nvCxnSpPr>
          <p:spPr>
            <a:xfrm flipH="1" flipV="1">
              <a:off x="15982356" y="-511297"/>
              <a:ext cx="597826" cy="3949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35" idx="7"/>
              <a:endCxn id="139" idx="2"/>
            </p:cNvCxnSpPr>
            <p:nvPr/>
          </p:nvCxnSpPr>
          <p:spPr>
            <a:xfrm flipV="1">
              <a:off x="15982334" y="-1220521"/>
              <a:ext cx="935962" cy="600530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35" idx="4"/>
              <a:endCxn id="138" idx="0"/>
            </p:cNvCxnSpPr>
            <p:nvPr/>
          </p:nvCxnSpPr>
          <p:spPr>
            <a:xfrm flipH="1">
              <a:off x="15917633" y="-489908"/>
              <a:ext cx="10820" cy="54372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38" idx="1"/>
              <a:endCxn id="132" idx="5"/>
            </p:cNvCxnSpPr>
            <p:nvPr/>
          </p:nvCxnSpPr>
          <p:spPr>
            <a:xfrm flipH="1" flipV="1">
              <a:off x="15300704" y="-794519"/>
              <a:ext cx="562659" cy="86833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32" idx="2"/>
              <a:endCxn id="130" idx="6"/>
            </p:cNvCxnSpPr>
            <p:nvPr/>
          </p:nvCxnSpPr>
          <p:spPr>
            <a:xfrm flipH="1" flipV="1">
              <a:off x="14568813" y="-863057"/>
              <a:ext cx="603236" cy="1623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32" idx="3"/>
              <a:endCxn id="131" idx="7"/>
            </p:cNvCxnSpPr>
            <p:nvPr/>
          </p:nvCxnSpPr>
          <p:spPr>
            <a:xfrm flipH="1">
              <a:off x="14867051" y="-792947"/>
              <a:ext cx="324611" cy="75201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32" idx="0"/>
              <a:endCxn id="133" idx="3"/>
            </p:cNvCxnSpPr>
            <p:nvPr/>
          </p:nvCxnSpPr>
          <p:spPr>
            <a:xfrm flipV="1">
              <a:off x="15245548" y="-1039348"/>
              <a:ext cx="113614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文本框 144"/>
          <p:cNvSpPr txBox="1"/>
          <p:nvPr/>
        </p:nvSpPr>
        <p:spPr>
          <a:xfrm>
            <a:off x="325168" y="1784057"/>
            <a:ext cx="11518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listening</a:t>
            </a:r>
            <a:endParaRPr lang="zh-CN" altLang="en-US" sz="5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椭圆 119"/>
          <p:cNvSpPr/>
          <p:nvPr/>
        </p:nvSpPr>
        <p:spPr>
          <a:xfrm>
            <a:off x="-362465" y="17216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-287261" y="209594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-1137429" y="431960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9588" y="614843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051" y="4202619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0763" y="2545242"/>
            <a:ext cx="395208" cy="396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366" y="367503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268" y="1652904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262" y="1461399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5971" y="1027275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215" y="-12077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435970" y="-557904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7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7718" y="4699018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135" y="469256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455401" y="-1764747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4216317" y="-1072070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8975" y="2095947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82" y="215494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791" y="107714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610" y="7335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479" y="123435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6997251" y="-68448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6429" y="56166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50762" y="52405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5815" y="152141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10518714" y="-71564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1999" y="431636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12475802" y="-38002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stCxn id="134" idx="5"/>
            <a:endCxn id="129" idx="0"/>
          </p:cNvCxnSpPr>
          <p:nvPr/>
        </p:nvCxnSpPr>
        <p:spPr>
          <a:xfrm>
            <a:off x="708777" y="-1510924"/>
            <a:ext cx="875619" cy="25381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31" idx="4"/>
            <a:endCxn id="129" idx="0"/>
          </p:cNvCxnSpPr>
          <p:nvPr/>
        </p:nvCxnSpPr>
        <p:spPr>
          <a:xfrm>
            <a:off x="1584395" y="-260533"/>
            <a:ext cx="1" cy="128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4394" y="217155"/>
            <a:ext cx="1313698" cy="78945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  <a:endCxn id="120" idx="5"/>
          </p:cNvCxnSpPr>
          <p:nvPr/>
        </p:nvCxnSpPr>
        <p:spPr>
          <a:xfrm flipH="1" flipV="1">
            <a:off x="-163117" y="216916"/>
            <a:ext cx="1599088" cy="959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121" idx="7"/>
          </p:cNvCxnSpPr>
          <p:nvPr/>
        </p:nvCxnSpPr>
        <p:spPr>
          <a:xfrm flipH="1">
            <a:off x="-33885" y="1185607"/>
            <a:ext cx="1454138" cy="9538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  <a:endCxn id="121" idx="7"/>
          </p:cNvCxnSpPr>
          <p:nvPr/>
        </p:nvCxnSpPr>
        <p:spPr>
          <a:xfrm flipH="1" flipV="1">
            <a:off x="-33885" y="2139496"/>
            <a:ext cx="1074648" cy="60374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8367" y="1324647"/>
            <a:ext cx="346029" cy="12205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8367" y="1715222"/>
            <a:ext cx="824368" cy="8300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89347" y="1281098"/>
            <a:ext cx="329915" cy="32898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3827" y="2883249"/>
            <a:ext cx="494813" cy="1319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21" idx="5"/>
            <a:endCxn id="124" idx="1"/>
          </p:cNvCxnSpPr>
          <p:nvPr/>
        </p:nvCxnSpPr>
        <p:spPr>
          <a:xfrm>
            <a:off x="-33885" y="2349769"/>
            <a:ext cx="555139" cy="188711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  <a:endCxn id="122" idx="6"/>
          </p:cNvCxnSpPr>
          <p:nvPr/>
        </p:nvCxnSpPr>
        <p:spPr>
          <a:xfrm flipH="1">
            <a:off x="-903878" y="4236882"/>
            <a:ext cx="1425132" cy="1997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6364" y="4402319"/>
            <a:ext cx="394890" cy="17461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6364" y="4898718"/>
            <a:ext cx="985557" cy="1249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4494" y="2941242"/>
            <a:ext cx="43873" cy="175777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0602" y="3823716"/>
            <a:ext cx="1822764" cy="4958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094" y="2883249"/>
            <a:ext cx="1208745" cy="8353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7687" y="1758771"/>
            <a:ext cx="524104" cy="19162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6742" y="1990830"/>
            <a:ext cx="906403" cy="172774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7819" y="275134"/>
            <a:ext cx="805053" cy="13777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111" y="617942"/>
            <a:ext cx="2459024" cy="99214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2820" y="1175961"/>
            <a:ext cx="1912448" cy="6748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066" y="3928852"/>
            <a:ext cx="1309773" cy="80442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599" y="723078"/>
            <a:ext cx="836009" cy="9878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130" idx="7"/>
            <a:endCxn id="135" idx="3"/>
          </p:cNvCxnSpPr>
          <p:nvPr/>
        </p:nvCxnSpPr>
        <p:spPr>
          <a:xfrm flipV="1">
            <a:off x="3177546" y="-818247"/>
            <a:ext cx="1082244" cy="7554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31" idx="5"/>
            <a:endCxn id="130" idx="2"/>
          </p:cNvCxnSpPr>
          <p:nvPr/>
        </p:nvCxnSpPr>
        <p:spPr>
          <a:xfrm>
            <a:off x="1689346" y="-304082"/>
            <a:ext cx="1150869" cy="3812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423" y="77182"/>
            <a:ext cx="1539712" cy="5407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35" idx="4"/>
            <a:endCxn id="133" idx="1"/>
          </p:cNvCxnSpPr>
          <p:nvPr/>
        </p:nvCxnSpPr>
        <p:spPr>
          <a:xfrm>
            <a:off x="4364742" y="-774698"/>
            <a:ext cx="453866" cy="128750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476" y="1850857"/>
            <a:ext cx="948499" cy="3620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526" y="2212929"/>
            <a:ext cx="871059" cy="1417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215" y="2295647"/>
            <a:ext cx="2182963" cy="152806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511" y="723078"/>
            <a:ext cx="1065074" cy="1466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30" y="1330964"/>
            <a:ext cx="683534" cy="85823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144" idx="4"/>
            <a:endCxn id="138" idx="0"/>
          </p:cNvCxnSpPr>
          <p:nvPr/>
        </p:nvCxnSpPr>
        <p:spPr>
          <a:xfrm flipH="1">
            <a:off x="7047216" y="-387109"/>
            <a:ext cx="98460" cy="146425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1984" y="269556"/>
            <a:ext cx="3441972" cy="3483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  <a:endCxn id="144" idx="3"/>
          </p:cNvCxnSpPr>
          <p:nvPr/>
        </p:nvCxnSpPr>
        <p:spPr>
          <a:xfrm flipV="1">
            <a:off x="5028511" y="-430658"/>
            <a:ext cx="2012213" cy="94346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640" y="1225828"/>
            <a:ext cx="1518839" cy="157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35" idx="5"/>
            <a:endCxn id="140" idx="1"/>
          </p:cNvCxnSpPr>
          <p:nvPr/>
        </p:nvCxnSpPr>
        <p:spPr>
          <a:xfrm>
            <a:off x="4469693" y="-818247"/>
            <a:ext cx="4288259" cy="20961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1328" y="761361"/>
            <a:ext cx="1149304" cy="62168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139" idx="6"/>
            <a:endCxn id="150" idx="3"/>
          </p:cNvCxnSpPr>
          <p:nvPr/>
        </p:nvCxnSpPr>
        <p:spPr>
          <a:xfrm flipV="1">
            <a:off x="8931818" y="-461826"/>
            <a:ext cx="1630369" cy="7331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  <a:endCxn id="150" idx="4"/>
          </p:cNvCxnSpPr>
          <p:nvPr/>
        </p:nvCxnSpPr>
        <p:spPr>
          <a:xfrm flipV="1">
            <a:off x="10325777" y="-418277"/>
            <a:ext cx="341362" cy="1014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  <a:endCxn id="150" idx="4"/>
          </p:cNvCxnSpPr>
          <p:nvPr/>
        </p:nvCxnSpPr>
        <p:spPr>
          <a:xfrm flipV="1">
            <a:off x="8967855" y="-418277"/>
            <a:ext cx="1699284" cy="16961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818" y="271304"/>
            <a:ext cx="2718944" cy="4014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  <a:endCxn id="150" idx="5"/>
          </p:cNvCxnSpPr>
          <p:nvPr/>
        </p:nvCxnSpPr>
        <p:spPr>
          <a:xfrm flipH="1" flipV="1">
            <a:off x="10772090" y="-461826"/>
            <a:ext cx="1291602" cy="20412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980" y="678643"/>
            <a:ext cx="1703712" cy="9007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4138" y="777872"/>
            <a:ext cx="159554" cy="801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39" idx="1"/>
            <a:endCxn id="144" idx="5"/>
          </p:cNvCxnSpPr>
          <p:nvPr/>
        </p:nvCxnSpPr>
        <p:spPr>
          <a:xfrm flipH="1" flipV="1">
            <a:off x="7250627" y="-430658"/>
            <a:ext cx="1343860" cy="5619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24" y="2388903"/>
            <a:ext cx="385734" cy="192746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6742" y="3928852"/>
            <a:ext cx="2845257" cy="5361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5028511" y="723078"/>
            <a:ext cx="1870280" cy="5027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stCxn id="183" idx="3"/>
            <a:endCxn id="147" idx="7"/>
          </p:cNvCxnSpPr>
          <p:nvPr/>
        </p:nvCxnSpPr>
        <p:spPr>
          <a:xfrm flipH="1">
            <a:off x="11904138" y="-126198"/>
            <a:ext cx="615137" cy="6937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43020" y="984250"/>
            <a:ext cx="284924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ea typeface="微软雅黑" panose="020B0503020204020204" pitchFamily="34" charset="-122"/>
                <a:cs typeface="+mn-lt"/>
              </a:rPr>
              <a:t>Outline</a:t>
            </a:r>
          </a:p>
        </p:txBody>
      </p:sp>
      <p:sp>
        <p:nvSpPr>
          <p:cNvPr id="153" name="椭圆 152"/>
          <p:cNvSpPr/>
          <p:nvPr/>
        </p:nvSpPr>
        <p:spPr>
          <a:xfrm>
            <a:off x="3842939" y="3135563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3842939" y="3970968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3842939" y="4786688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4683760" y="3179445"/>
            <a:ext cx="4826000" cy="495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Fields that AI has replaced human</a:t>
            </a:r>
          </a:p>
        </p:txBody>
      </p:sp>
      <p:sp>
        <p:nvSpPr>
          <p:cNvPr id="166" name="矩形 165"/>
          <p:cNvSpPr/>
          <p:nvPr/>
        </p:nvSpPr>
        <p:spPr>
          <a:xfrm>
            <a:off x="4683760" y="4071620"/>
            <a:ext cx="4826000" cy="495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Fields that AI is replacing human</a:t>
            </a:r>
          </a:p>
        </p:txBody>
      </p:sp>
      <p:sp>
        <p:nvSpPr>
          <p:cNvPr id="168" name="矩形 167"/>
          <p:cNvSpPr/>
          <p:nvPr/>
        </p:nvSpPr>
        <p:spPr>
          <a:xfrm>
            <a:off x="4684395" y="4874260"/>
            <a:ext cx="4825365" cy="495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Fields that AI may replace human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1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6" grpId="0" bldLvl="0" animBg="1"/>
      <p:bldP spid="127" grpId="0" bldLvl="0" animBg="1"/>
      <p:bldP spid="128" grpId="0" bldLvl="0" animBg="1"/>
      <p:bldP spid="129" grpId="0" bldLvl="0" animBg="1"/>
      <p:bldP spid="130" grpId="0" bldLvl="0" animBg="1"/>
      <p:bldP spid="131" grpId="0" bldLvl="0" animBg="1"/>
      <p:bldP spid="132" grpId="0" bldLvl="0" animBg="1"/>
      <p:bldP spid="133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8" grpId="0" bldLvl="0" animBg="1"/>
      <p:bldP spid="139" grpId="0" bldLvl="0" animBg="1"/>
      <p:bldP spid="140" grpId="0" bldLvl="0" animBg="1"/>
      <p:bldP spid="144" grpId="0" bldLvl="0" animBg="1"/>
      <p:bldP spid="145" grpId="0" bldLvl="0" animBg="1"/>
      <p:bldP spid="147" grpId="0" bldLvl="0" animBg="1"/>
      <p:bldP spid="148" grpId="0" bldLvl="0" animBg="1"/>
      <p:bldP spid="150" grpId="0" bldLvl="0" animBg="1"/>
      <p:bldP spid="174" grpId="0" bldLvl="0" animBg="1"/>
      <p:bldP spid="183" grpId="0" bldLvl="0" animBg="1"/>
      <p:bldP spid="151" grpId="0" bldLvl="0" animBg="1"/>
      <p:bldP spid="153" grpId="0" bldLvl="0" animBg="1"/>
      <p:bldP spid="154" grpId="0" bldLvl="0" animBg="1"/>
      <p:bldP spid="15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34444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  <a:ea typeface="微软雅黑" panose="020B0503020204020204" pitchFamily="34" charset="-122"/>
              </a:rPr>
              <a:t>1</a:t>
            </a:r>
            <a:endParaRPr lang="zh-CN" alt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6763" y="1389867"/>
            <a:ext cx="6366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Fields that AI has replaced human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brief introduction</a:t>
            </a:r>
          </a:p>
        </p:txBody>
      </p:sp>
      <p:sp>
        <p:nvSpPr>
          <p:cNvPr id="159" name="任意多边形 158"/>
          <p:cNvSpPr/>
          <p:nvPr/>
        </p:nvSpPr>
        <p:spPr bwMode="auto">
          <a:xfrm>
            <a:off x="5129188" y="4574244"/>
            <a:ext cx="1980457" cy="507802"/>
          </a:xfrm>
          <a:custGeom>
            <a:avLst/>
            <a:gdLst>
              <a:gd name="connsiteX0" fmla="*/ 416379 w 2282049"/>
              <a:gd name="connsiteY0" fmla="*/ 0 h 585132"/>
              <a:gd name="connsiteX1" fmla="*/ 424202 w 2282049"/>
              <a:gd name="connsiteY1" fmla="*/ 24110 h 585132"/>
              <a:gd name="connsiteX2" fmla="*/ 1848198 w 2282049"/>
              <a:gd name="connsiteY2" fmla="*/ 24110 h 585132"/>
              <a:gd name="connsiteX3" fmla="*/ 1853226 w 2282049"/>
              <a:gd name="connsiteY3" fmla="*/ 8614 h 585132"/>
              <a:gd name="connsiteX4" fmla="*/ 2282049 w 2282049"/>
              <a:gd name="connsiteY4" fmla="*/ 585132 h 585132"/>
              <a:gd name="connsiteX5" fmla="*/ 0 w 2282049"/>
              <a:gd name="connsiteY5" fmla="*/ 585132 h 5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2049" h="585132">
                <a:moveTo>
                  <a:pt x="416379" y="0"/>
                </a:moveTo>
                <a:lnTo>
                  <a:pt x="424202" y="24110"/>
                </a:lnTo>
                <a:lnTo>
                  <a:pt x="1848198" y="24110"/>
                </a:lnTo>
                <a:lnTo>
                  <a:pt x="1853226" y="8614"/>
                </a:lnTo>
                <a:lnTo>
                  <a:pt x="2282049" y="585132"/>
                </a:lnTo>
                <a:lnTo>
                  <a:pt x="0" y="585132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1" name="任意多边形 160"/>
          <p:cNvSpPr/>
          <p:nvPr/>
        </p:nvSpPr>
        <p:spPr bwMode="auto">
          <a:xfrm>
            <a:off x="4521245" y="3208363"/>
            <a:ext cx="977078" cy="1873876"/>
          </a:xfrm>
          <a:custGeom>
            <a:avLst/>
            <a:gdLst>
              <a:gd name="connsiteX0" fmla="*/ 0 w 1125871"/>
              <a:gd name="connsiteY0" fmla="*/ 0 h 2159238"/>
              <a:gd name="connsiteX1" fmla="*/ 690629 w 1125871"/>
              <a:gd name="connsiteY1" fmla="*/ 237484 h 2159238"/>
              <a:gd name="connsiteX2" fmla="*/ 684687 w 1125871"/>
              <a:gd name="connsiteY2" fmla="*/ 241807 h 2159238"/>
              <a:gd name="connsiteX3" fmla="*/ 1124727 w 1125871"/>
              <a:gd name="connsiteY3" fmla="*/ 1597993 h 2159238"/>
              <a:gd name="connsiteX4" fmla="*/ 1125871 w 1125871"/>
              <a:gd name="connsiteY4" fmla="*/ 1597993 h 2159238"/>
              <a:gd name="connsiteX5" fmla="*/ 704711 w 1125871"/>
              <a:gd name="connsiteY5" fmla="*/ 2159238 h 21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871" h="2159238">
                <a:moveTo>
                  <a:pt x="0" y="0"/>
                </a:moveTo>
                <a:lnTo>
                  <a:pt x="690629" y="237484"/>
                </a:lnTo>
                <a:lnTo>
                  <a:pt x="684687" y="241807"/>
                </a:lnTo>
                <a:lnTo>
                  <a:pt x="1124727" y="1597993"/>
                </a:lnTo>
                <a:lnTo>
                  <a:pt x="1125871" y="1597993"/>
                </a:lnTo>
                <a:lnTo>
                  <a:pt x="704711" y="215923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3" name="任意多边形 152"/>
          <p:cNvSpPr/>
          <p:nvPr/>
        </p:nvSpPr>
        <p:spPr bwMode="auto">
          <a:xfrm>
            <a:off x="4514997" y="2045696"/>
            <a:ext cx="1599886" cy="1369318"/>
          </a:xfrm>
          <a:custGeom>
            <a:avLst/>
            <a:gdLst>
              <a:gd name="connsiteX0" fmla="*/ 1842834 w 1843523"/>
              <a:gd name="connsiteY0" fmla="*/ 0 h 1577843"/>
              <a:gd name="connsiteX1" fmla="*/ 1842834 w 1843523"/>
              <a:gd name="connsiteY1" fmla="*/ 735457 h 1577843"/>
              <a:gd name="connsiteX2" fmla="*/ 1842834 w 1843523"/>
              <a:gd name="connsiteY2" fmla="*/ 744152 h 1577843"/>
              <a:gd name="connsiteX3" fmla="*/ 696954 w 1843523"/>
              <a:gd name="connsiteY3" fmla="*/ 1577843 h 1577843"/>
              <a:gd name="connsiteX4" fmla="*/ 0 w 1843523"/>
              <a:gd name="connsiteY4" fmla="*/ 1335406 h 157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23" h="1577843">
                <a:moveTo>
                  <a:pt x="1842834" y="0"/>
                </a:moveTo>
                <a:cubicBezTo>
                  <a:pt x="1844028" y="245122"/>
                  <a:pt x="1843431" y="490290"/>
                  <a:pt x="1842834" y="735457"/>
                </a:cubicBezTo>
                <a:lnTo>
                  <a:pt x="1842834" y="744152"/>
                </a:lnTo>
                <a:lnTo>
                  <a:pt x="696954" y="1577843"/>
                </a:lnTo>
                <a:lnTo>
                  <a:pt x="0" y="13354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5" name="任意多边形 154"/>
          <p:cNvSpPr/>
          <p:nvPr/>
        </p:nvSpPr>
        <p:spPr bwMode="auto">
          <a:xfrm>
            <a:off x="6115708" y="2039567"/>
            <a:ext cx="1599754" cy="1379610"/>
          </a:xfrm>
          <a:custGeom>
            <a:avLst/>
            <a:gdLst>
              <a:gd name="connsiteX0" fmla="*/ 0 w 1843371"/>
              <a:gd name="connsiteY0" fmla="*/ 0 h 1589703"/>
              <a:gd name="connsiteX1" fmla="*/ 934221 w 1843371"/>
              <a:gd name="connsiteY1" fmla="*/ 678740 h 1589703"/>
              <a:gd name="connsiteX2" fmla="*/ 1843371 w 1843371"/>
              <a:gd name="connsiteY2" fmla="*/ 1345706 h 1589703"/>
              <a:gd name="connsiteX3" fmla="*/ 1151127 w 1843371"/>
              <a:gd name="connsiteY3" fmla="*/ 1589703 h 1589703"/>
              <a:gd name="connsiteX4" fmla="*/ 1151487 w 1843371"/>
              <a:gd name="connsiteY4" fmla="*/ 1588592 h 1589703"/>
              <a:gd name="connsiteX5" fmla="*/ 0 w 1843371"/>
              <a:gd name="connsiteY5" fmla="*/ 750823 h 158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371" h="1589703">
                <a:moveTo>
                  <a:pt x="0" y="0"/>
                </a:moveTo>
                <a:lnTo>
                  <a:pt x="934221" y="678740"/>
                </a:lnTo>
                <a:lnTo>
                  <a:pt x="1843371" y="1345706"/>
                </a:lnTo>
                <a:lnTo>
                  <a:pt x="1151127" y="1589703"/>
                </a:lnTo>
                <a:lnTo>
                  <a:pt x="1151487" y="1588592"/>
                </a:lnTo>
                <a:lnTo>
                  <a:pt x="0" y="750823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任意多边形 156"/>
          <p:cNvSpPr/>
          <p:nvPr/>
        </p:nvSpPr>
        <p:spPr bwMode="auto">
          <a:xfrm>
            <a:off x="6734766" y="3205340"/>
            <a:ext cx="978243" cy="1876704"/>
          </a:xfrm>
          <a:custGeom>
            <a:avLst/>
            <a:gdLst>
              <a:gd name="connsiteX0" fmla="*/ 1127214 w 1127214"/>
              <a:gd name="connsiteY0" fmla="*/ 0 h 2162497"/>
              <a:gd name="connsiteX1" fmla="*/ 424859 w 1127214"/>
              <a:gd name="connsiteY1" fmla="*/ 2162497 h 2162497"/>
              <a:gd name="connsiteX2" fmla="*/ 0 w 1127214"/>
              <a:gd name="connsiteY2" fmla="*/ 1595671 h 2162497"/>
              <a:gd name="connsiteX3" fmla="*/ 438156 w 1127214"/>
              <a:gd name="connsiteY3" fmla="*/ 245290 h 2162497"/>
              <a:gd name="connsiteX4" fmla="*/ 436181 w 1127214"/>
              <a:gd name="connsiteY4" fmla="*/ 243853 h 216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214" h="2162497">
                <a:moveTo>
                  <a:pt x="1127214" y="0"/>
                </a:moveTo>
                <a:lnTo>
                  <a:pt x="424859" y="2162497"/>
                </a:lnTo>
                <a:lnTo>
                  <a:pt x="0" y="1595671"/>
                </a:lnTo>
                <a:lnTo>
                  <a:pt x="438156" y="245290"/>
                </a:lnTo>
                <a:lnTo>
                  <a:pt x="436181" y="2438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rgbClr val="323122"/>
                  </a:gs>
                  <a:gs pos="0">
                    <a:srgbClr val="826E4E"/>
                  </a:gs>
                </a:gsLst>
                <a:path path="circle">
                  <a:fillToRect l="50000" t="50000" r="50000" b="5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4146433" y="2049148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80000"/>
                  </a:schemeClr>
                </a:solidFill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chemeClr val="bg1">
                  <a:alpha val="8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250471" y="1456829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65000"/>
                  </a:schemeClr>
                </a:solidFill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chemeClr val="bg1">
                  <a:alpha val="6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7624712" y="328091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chemeClr val="bg1">
                  <a:alpha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5788092" y="508204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bg1">
                    <a:alpha val="25000"/>
                  </a:schemeClr>
                </a:solidFill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schemeClr val="bg1">
                  <a:alpha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3638030" y="4303296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bg1">
                    <a:alpha val="10000"/>
                  </a:schemeClr>
                </a:solidFill>
                <a:ea typeface="微软雅黑" panose="020B0503020204020204" pitchFamily="34" charset="-122"/>
              </a:rPr>
              <a:t>05</a:t>
            </a:r>
            <a:endParaRPr lang="zh-CN" altLang="en-US" sz="4800" b="1" dirty="0">
              <a:solidFill>
                <a:schemeClr val="bg1">
                  <a:alpha val="1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7272655" y="1796415"/>
            <a:ext cx="261048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Computer Science</a:t>
            </a:r>
          </a:p>
        </p:txBody>
      </p:sp>
      <p:sp>
        <p:nvSpPr>
          <p:cNvPr id="175" name="矩形 174"/>
          <p:cNvSpPr/>
          <p:nvPr/>
        </p:nvSpPr>
        <p:spPr>
          <a:xfrm>
            <a:off x="7313930" y="5517515"/>
            <a:ext cx="2610485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Wide-Range in  Application</a:t>
            </a:r>
          </a:p>
        </p:txBody>
      </p:sp>
      <p:sp>
        <p:nvSpPr>
          <p:cNvPr id="177" name="矩形 176"/>
          <p:cNvSpPr/>
          <p:nvPr/>
        </p:nvSpPr>
        <p:spPr>
          <a:xfrm>
            <a:off x="1785620" y="5082540"/>
            <a:ext cx="250507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Developing</a:t>
            </a:r>
          </a:p>
        </p:txBody>
      </p:sp>
      <p:sp>
        <p:nvSpPr>
          <p:cNvPr id="179" name="矩形 178"/>
          <p:cNvSpPr/>
          <p:nvPr/>
        </p:nvSpPr>
        <p:spPr>
          <a:xfrm>
            <a:off x="1641475" y="2425065"/>
            <a:ext cx="250507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endParaRPr lang="en-US" altLang="zh-CN" sz="2800" dirty="0">
              <a:solidFill>
                <a:schemeClr val="bg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椭圆 179"/>
          <p:cNvSpPr/>
          <p:nvPr/>
        </p:nvSpPr>
        <p:spPr>
          <a:xfrm>
            <a:off x="5926233" y="253074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5267928" y="440713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4973175" y="315205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6571684" y="439924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6912841" y="325937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86" name="直接连接符 185"/>
          <p:cNvCxnSpPr>
            <a:stCxn id="180" idx="4"/>
            <a:endCxn id="181" idx="7"/>
          </p:cNvCxnSpPr>
          <p:nvPr/>
        </p:nvCxnSpPr>
        <p:spPr>
          <a:xfrm flipH="1">
            <a:off x="5575373" y="2890747"/>
            <a:ext cx="531495" cy="15690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180" idx="4"/>
            <a:endCxn id="183" idx="1"/>
          </p:cNvCxnSpPr>
          <p:nvPr/>
        </p:nvCxnSpPr>
        <p:spPr>
          <a:xfrm>
            <a:off x="6106868" y="2890747"/>
            <a:ext cx="517525" cy="15614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stCxn id="182" idx="5"/>
            <a:endCxn id="183" idx="1"/>
          </p:cNvCxnSpPr>
          <p:nvPr/>
        </p:nvCxnSpPr>
        <p:spPr>
          <a:xfrm>
            <a:off x="5280454" y="3459335"/>
            <a:ext cx="1343660" cy="992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182" idx="5"/>
            <a:endCxn id="184" idx="2"/>
          </p:cNvCxnSpPr>
          <p:nvPr/>
        </p:nvCxnSpPr>
        <p:spPr>
          <a:xfrm flipV="1">
            <a:off x="5280454" y="3439650"/>
            <a:ext cx="1631950" cy="196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181" idx="7"/>
            <a:endCxn id="184" idx="2"/>
          </p:cNvCxnSpPr>
          <p:nvPr/>
        </p:nvCxnSpPr>
        <p:spPr>
          <a:xfrm flipV="1">
            <a:off x="5575207" y="3440042"/>
            <a:ext cx="1337310" cy="10198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837295" y="3729355"/>
            <a:ext cx="2687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Essential of Intelligencea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59" grpId="0" bldLvl="0" animBg="1"/>
      <p:bldP spid="161" grpId="0" bldLvl="0" animBg="1"/>
      <p:bldP spid="153" grpId="0" bldLvl="0" animBg="1"/>
      <p:bldP spid="155" grpId="0" bldLvl="0" animBg="1"/>
      <p:bldP spid="157" grpId="0" bldLvl="0" animBg="1"/>
      <p:bldP spid="165" grpId="0"/>
      <p:bldP spid="166" grpId="0"/>
      <p:bldP spid="167" grpId="0"/>
      <p:bldP spid="168" grpId="0"/>
      <p:bldP spid="169" grpId="0"/>
      <p:bldP spid="180" grpId="0" bldLvl="0" animBg="1"/>
      <p:bldP spid="181" grpId="0" bldLvl="0" animBg="1"/>
      <p:bldP spid="182" grpId="0" bldLvl="0" animBg="1"/>
      <p:bldP spid="183" grpId="0" bldLvl="0" animBg="1"/>
      <p:bldP spid="18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“Job” </a:t>
            </a:r>
          </a:p>
        </p:txBody>
      </p:sp>
      <p:sp>
        <p:nvSpPr>
          <p:cNvPr id="28" name="矩形 27"/>
          <p:cNvSpPr/>
          <p:nvPr/>
        </p:nvSpPr>
        <p:spPr>
          <a:xfrm>
            <a:off x="6607810" y="1887855"/>
            <a:ext cx="4892675" cy="41084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2016, Alpha Go beat Lee Shishi 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5130711" y="1473111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325245" y="1761490"/>
            <a:ext cx="60833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en-US" altLang="zh-CN" sz="4000" kern="0">
                <a:solidFill>
                  <a:schemeClr val="bg1"/>
                </a:solidFill>
                <a:ea typeface="微软雅黑" panose="020B0503020204020204" pitchFamily="34" charset="-122"/>
              </a:rPr>
              <a:t>1</a:t>
            </a:r>
            <a:endParaRPr lang="en-US" altLang="zh-CN" sz="4000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933480" y="1761735"/>
            <a:ext cx="2156593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Origin</a:t>
            </a:r>
          </a:p>
        </p:txBody>
      </p:sp>
      <p:cxnSp>
        <p:nvCxnSpPr>
          <p:cNvPr id="6" name="直线连接符 5"/>
          <p:cNvCxnSpPr/>
          <p:nvPr/>
        </p:nvCxnSpPr>
        <p:spPr>
          <a:xfrm>
            <a:off x="3671242" y="2086708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6584315" y="3155315"/>
            <a:ext cx="4892675" cy="105092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many competitions, especially electronic sports competitions, commentators always ask the real-time judgement of AI for help</a:t>
            </a:r>
          </a:p>
        </p:txBody>
      </p:sp>
      <p:grpSp>
        <p:nvGrpSpPr>
          <p:cNvPr id="5" name="组 34"/>
          <p:cNvGrpSpPr/>
          <p:nvPr/>
        </p:nvGrpSpPr>
        <p:grpSpPr>
          <a:xfrm>
            <a:off x="5130711" y="2979050"/>
            <a:ext cx="1227196" cy="1227194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325074" y="3224509"/>
            <a:ext cx="44005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4000" kern="0" dirty="0">
                <a:solidFill>
                  <a:schemeClr val="bg1"/>
                </a:solidFill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7" name="矩形 36"/>
          <p:cNvSpPr/>
          <p:nvPr/>
        </p:nvSpPr>
        <p:spPr>
          <a:xfrm>
            <a:off x="1765205" y="3252434"/>
            <a:ext cx="2156593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en-US" altLang="zh-CN" sz="28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Developing</a:t>
            </a:r>
          </a:p>
        </p:txBody>
      </p:sp>
      <p:cxnSp>
        <p:nvCxnSpPr>
          <p:cNvPr id="38" name="直线连接符 37"/>
          <p:cNvCxnSpPr/>
          <p:nvPr/>
        </p:nvCxnSpPr>
        <p:spPr>
          <a:xfrm>
            <a:off x="3671242" y="3592647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6607810" y="4899660"/>
            <a:ext cx="4892675" cy="73088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ifferent judgement results in  debate and progress.</a:t>
            </a:r>
          </a:p>
        </p:txBody>
      </p:sp>
      <p:grpSp>
        <p:nvGrpSpPr>
          <p:cNvPr id="7" name="组 44"/>
          <p:cNvGrpSpPr/>
          <p:nvPr/>
        </p:nvGrpSpPr>
        <p:grpSpPr>
          <a:xfrm>
            <a:off x="5130711" y="4484988"/>
            <a:ext cx="1227196" cy="1227194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325074" y="4730447"/>
            <a:ext cx="44005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4000" kern="0" dirty="0">
                <a:solidFill>
                  <a:schemeClr val="bg1"/>
                </a:solidFill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7" name="矩形 46"/>
          <p:cNvSpPr/>
          <p:nvPr/>
        </p:nvSpPr>
        <p:spPr>
          <a:xfrm>
            <a:off x="1933480" y="4759007"/>
            <a:ext cx="2156593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en-US" altLang="zh-CN" sz="28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Result</a:t>
            </a:r>
          </a:p>
        </p:txBody>
      </p:sp>
      <p:cxnSp>
        <p:nvCxnSpPr>
          <p:cNvPr id="48" name="直线连接符 47"/>
          <p:cNvCxnSpPr/>
          <p:nvPr/>
        </p:nvCxnSpPr>
        <p:spPr>
          <a:xfrm>
            <a:off x="3671242" y="5098585"/>
            <a:ext cx="1207477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54190" y="915035"/>
            <a:ext cx="383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-competition predictor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1" grpId="0"/>
      <p:bldP spid="32" grpId="0"/>
      <p:bldP spid="36" grpId="0"/>
      <p:bldP spid="37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Financial Institution</a:t>
            </a:r>
          </a:p>
        </p:txBody>
      </p:sp>
      <p:grpSp>
        <p:nvGrpSpPr>
          <p:cNvPr id="2" name="组合 77"/>
          <p:cNvGrpSpPr/>
          <p:nvPr/>
        </p:nvGrpSpPr>
        <p:grpSpPr>
          <a:xfrm rot="2880000">
            <a:off x="5070992" y="2035814"/>
            <a:ext cx="1839400" cy="1272918"/>
            <a:chOff x="5456437" y="1541462"/>
            <a:chExt cx="1839400" cy="1272918"/>
          </a:xfrm>
        </p:grpSpPr>
        <p:grpSp>
          <p:nvGrpSpPr>
            <p:cNvPr id="3" name="组合 78"/>
            <p:cNvGrpSpPr/>
            <p:nvPr/>
          </p:nvGrpSpPr>
          <p:grpSpPr>
            <a:xfrm>
              <a:off x="5456437" y="1541462"/>
              <a:ext cx="1839400" cy="1272918"/>
              <a:chOff x="5456437" y="1541462"/>
              <a:chExt cx="1839400" cy="1272918"/>
            </a:xfrm>
          </p:grpSpPr>
          <p:sp>
            <p:nvSpPr>
              <p:cNvPr id="81" name="Freeform 125"/>
              <p:cNvSpPr/>
              <p:nvPr/>
            </p:nvSpPr>
            <p:spPr bwMode="auto">
              <a:xfrm>
                <a:off x="5456437" y="1541462"/>
                <a:ext cx="1839400" cy="1272918"/>
              </a:xfrm>
              <a:custGeom>
                <a:avLst/>
                <a:gdLst>
                  <a:gd name="T0" fmla="*/ 63 w 116"/>
                  <a:gd name="T1" fmla="*/ 73 h 80"/>
                  <a:gd name="T2" fmla="*/ 116 w 116"/>
                  <a:gd name="T3" fmla="*/ 40 h 80"/>
                  <a:gd name="T4" fmla="*/ 63 w 116"/>
                  <a:gd name="T5" fmla="*/ 8 h 80"/>
                  <a:gd name="T6" fmla="*/ 58 w 116"/>
                  <a:gd name="T7" fmla="*/ 4 h 80"/>
                  <a:gd name="T8" fmla="*/ 40 w 116"/>
                  <a:gd name="T9" fmla="*/ 0 h 80"/>
                  <a:gd name="T10" fmla="*/ 0 w 116"/>
                  <a:gd name="T11" fmla="*/ 40 h 80"/>
                  <a:gd name="T12" fmla="*/ 40 w 116"/>
                  <a:gd name="T13" fmla="*/ 80 h 80"/>
                  <a:gd name="T14" fmla="*/ 58 w 116"/>
                  <a:gd name="T15" fmla="*/ 76 h 80"/>
                  <a:gd name="T16" fmla="*/ 63 w 116"/>
                  <a:gd name="T17" fmla="*/ 7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80">
                    <a:moveTo>
                      <a:pt x="63" y="73"/>
                    </a:moveTo>
                    <a:cubicBezTo>
                      <a:pt x="116" y="40"/>
                      <a:pt x="116" y="40"/>
                      <a:pt x="116" y="40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3" y="2"/>
                      <a:pt x="47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47" y="80"/>
                      <a:pt x="53" y="79"/>
                      <a:pt x="58" y="76"/>
                    </a:cubicBezTo>
                    <a:lnTo>
                      <a:pt x="63" y="73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126"/>
              <p:cNvSpPr/>
              <p:nvPr/>
            </p:nvSpPr>
            <p:spPr bwMode="auto">
              <a:xfrm>
                <a:off x="5573242" y="1648094"/>
                <a:ext cx="1559491" cy="1059654"/>
              </a:xfrm>
              <a:custGeom>
                <a:avLst/>
                <a:gdLst>
                  <a:gd name="T0" fmla="*/ 98 w 98"/>
                  <a:gd name="T1" fmla="*/ 33 h 67"/>
                  <a:gd name="T2" fmla="*/ 49 w 98"/>
                  <a:gd name="T3" fmla="*/ 3 h 67"/>
                  <a:gd name="T4" fmla="*/ 34 w 98"/>
                  <a:gd name="T5" fmla="*/ 0 h 67"/>
                  <a:gd name="T6" fmla="*/ 0 w 98"/>
                  <a:gd name="T7" fmla="*/ 33 h 67"/>
                  <a:gd name="T8" fmla="*/ 34 w 98"/>
                  <a:gd name="T9" fmla="*/ 67 h 67"/>
                  <a:gd name="T10" fmla="*/ 49 w 98"/>
                  <a:gd name="T11" fmla="*/ 64 h 67"/>
                  <a:gd name="T12" fmla="*/ 98 w 98"/>
                  <a:gd name="T13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67">
                    <a:moveTo>
                      <a:pt x="98" y="33"/>
                    </a:moveTo>
                    <a:cubicBezTo>
                      <a:pt x="49" y="3"/>
                      <a:pt x="49" y="3"/>
                      <a:pt x="49" y="3"/>
                    </a:cubicBezTo>
                    <a:cubicBezTo>
                      <a:pt x="44" y="1"/>
                      <a:pt x="39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52"/>
                      <a:pt x="15" y="67"/>
                      <a:pt x="34" y="67"/>
                    </a:cubicBezTo>
                    <a:cubicBezTo>
                      <a:pt x="39" y="67"/>
                      <a:pt x="44" y="66"/>
                      <a:pt x="49" y="64"/>
                    </a:cubicBezTo>
                    <a:lnTo>
                      <a:pt x="98" y="3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 rot="18720000">
              <a:off x="5753394" y="1693242"/>
              <a:ext cx="93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48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82"/>
          <p:cNvGrpSpPr/>
          <p:nvPr/>
        </p:nvGrpSpPr>
        <p:grpSpPr>
          <a:xfrm rot="5580000">
            <a:off x="5847418" y="3362586"/>
            <a:ext cx="1286247" cy="1839400"/>
            <a:chOff x="6376138" y="2731074"/>
            <a:chExt cx="1286247" cy="1839400"/>
          </a:xfrm>
        </p:grpSpPr>
        <p:grpSp>
          <p:nvGrpSpPr>
            <p:cNvPr id="5" name="组合 83"/>
            <p:cNvGrpSpPr/>
            <p:nvPr/>
          </p:nvGrpSpPr>
          <p:grpSpPr>
            <a:xfrm>
              <a:off x="6376138" y="2731074"/>
              <a:ext cx="1286247" cy="1839400"/>
              <a:chOff x="6376138" y="2731074"/>
              <a:chExt cx="1286247" cy="1839400"/>
            </a:xfrm>
          </p:grpSpPr>
          <p:sp>
            <p:nvSpPr>
              <p:cNvPr id="86" name="Freeform 129"/>
              <p:cNvSpPr/>
              <p:nvPr/>
            </p:nvSpPr>
            <p:spPr bwMode="auto">
              <a:xfrm>
                <a:off x="6376138" y="2731074"/>
                <a:ext cx="1286247" cy="1839400"/>
              </a:xfrm>
              <a:custGeom>
                <a:avLst/>
                <a:gdLst>
                  <a:gd name="T0" fmla="*/ 8 w 81"/>
                  <a:gd name="T1" fmla="*/ 64 h 116"/>
                  <a:gd name="T2" fmla="*/ 41 w 81"/>
                  <a:gd name="T3" fmla="*/ 116 h 116"/>
                  <a:gd name="T4" fmla="*/ 73 w 81"/>
                  <a:gd name="T5" fmla="*/ 64 h 116"/>
                  <a:gd name="T6" fmla="*/ 76 w 81"/>
                  <a:gd name="T7" fmla="*/ 58 h 116"/>
                  <a:gd name="T8" fmla="*/ 81 w 81"/>
                  <a:gd name="T9" fmla="*/ 40 h 116"/>
                  <a:gd name="T10" fmla="*/ 41 w 81"/>
                  <a:gd name="T11" fmla="*/ 0 h 116"/>
                  <a:gd name="T12" fmla="*/ 0 w 81"/>
                  <a:gd name="T13" fmla="*/ 40 h 116"/>
                  <a:gd name="T14" fmla="*/ 5 w 81"/>
                  <a:gd name="T15" fmla="*/ 58 h 116"/>
                  <a:gd name="T16" fmla="*/ 8 w 81"/>
                  <a:gd name="T17" fmla="*/ 6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116">
                    <a:moveTo>
                      <a:pt x="8" y="64"/>
                    </a:moveTo>
                    <a:cubicBezTo>
                      <a:pt x="41" y="116"/>
                      <a:pt x="41" y="116"/>
                      <a:pt x="41" y="116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9" y="53"/>
                      <a:pt x="81" y="47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7"/>
                      <a:pt x="2" y="53"/>
                      <a:pt x="5" y="58"/>
                    </a:cubicBezTo>
                    <a:lnTo>
                      <a:pt x="8" y="64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130"/>
              <p:cNvSpPr/>
              <p:nvPr/>
            </p:nvSpPr>
            <p:spPr bwMode="auto">
              <a:xfrm>
                <a:off x="6486102" y="2838945"/>
                <a:ext cx="1066319" cy="1559491"/>
              </a:xfrm>
              <a:custGeom>
                <a:avLst/>
                <a:gdLst>
                  <a:gd name="T0" fmla="*/ 34 w 67"/>
                  <a:gd name="T1" fmla="*/ 98 h 98"/>
                  <a:gd name="T2" fmla="*/ 64 w 67"/>
                  <a:gd name="T3" fmla="*/ 50 h 98"/>
                  <a:gd name="T4" fmla="*/ 67 w 67"/>
                  <a:gd name="T5" fmla="*/ 34 h 98"/>
                  <a:gd name="T6" fmla="*/ 34 w 67"/>
                  <a:gd name="T7" fmla="*/ 0 h 98"/>
                  <a:gd name="T8" fmla="*/ 0 w 67"/>
                  <a:gd name="T9" fmla="*/ 34 h 98"/>
                  <a:gd name="T10" fmla="*/ 3 w 67"/>
                  <a:gd name="T11" fmla="*/ 50 h 98"/>
                  <a:gd name="T12" fmla="*/ 34 w 67"/>
                  <a:gd name="T1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98">
                    <a:moveTo>
                      <a:pt x="34" y="98"/>
                    </a:moveTo>
                    <a:cubicBezTo>
                      <a:pt x="64" y="50"/>
                      <a:pt x="64" y="50"/>
                      <a:pt x="64" y="50"/>
                    </a:cubicBezTo>
                    <a:cubicBezTo>
                      <a:pt x="66" y="45"/>
                      <a:pt x="67" y="40"/>
                      <a:pt x="67" y="34"/>
                    </a:cubicBezTo>
                    <a:cubicBezTo>
                      <a:pt x="67" y="16"/>
                      <a:pt x="52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40"/>
                      <a:pt x="1" y="45"/>
                      <a:pt x="3" y="50"/>
                    </a:cubicBezTo>
                    <a:lnTo>
                      <a:pt x="34" y="9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文本框 84"/>
            <p:cNvSpPr txBox="1"/>
            <p:nvPr/>
          </p:nvSpPr>
          <p:spPr>
            <a:xfrm rot="16020000">
              <a:off x="6551828" y="2993054"/>
              <a:ext cx="93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02</a:t>
              </a:r>
              <a:endParaRPr lang="zh-CN" altLang="en-US" sz="48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87"/>
          <p:cNvGrpSpPr/>
          <p:nvPr/>
        </p:nvGrpSpPr>
        <p:grpSpPr>
          <a:xfrm rot="7140000">
            <a:off x="3954334" y="3289703"/>
            <a:ext cx="1852729" cy="1272918"/>
            <a:chOff x="4776659" y="3824051"/>
            <a:chExt cx="1852729" cy="1272918"/>
          </a:xfrm>
        </p:grpSpPr>
        <p:grpSp>
          <p:nvGrpSpPr>
            <p:cNvPr id="7" name="组合 88"/>
            <p:cNvGrpSpPr/>
            <p:nvPr/>
          </p:nvGrpSpPr>
          <p:grpSpPr>
            <a:xfrm>
              <a:off x="4776659" y="3824051"/>
              <a:ext cx="1852729" cy="1272918"/>
              <a:chOff x="4776659" y="3824051"/>
              <a:chExt cx="1852729" cy="1272918"/>
            </a:xfrm>
          </p:grpSpPr>
          <p:sp>
            <p:nvSpPr>
              <p:cNvPr id="91" name="Freeform 127"/>
              <p:cNvSpPr/>
              <p:nvPr/>
            </p:nvSpPr>
            <p:spPr bwMode="auto">
              <a:xfrm>
                <a:off x="4776659" y="3824051"/>
                <a:ext cx="1852729" cy="1272918"/>
              </a:xfrm>
              <a:custGeom>
                <a:avLst/>
                <a:gdLst>
                  <a:gd name="T0" fmla="*/ 53 w 117"/>
                  <a:gd name="T1" fmla="*/ 7 h 80"/>
                  <a:gd name="T2" fmla="*/ 0 w 117"/>
                  <a:gd name="T3" fmla="*/ 40 h 80"/>
                  <a:gd name="T4" fmla="*/ 53 w 117"/>
                  <a:gd name="T5" fmla="*/ 72 h 80"/>
                  <a:gd name="T6" fmla="*/ 58 w 117"/>
                  <a:gd name="T7" fmla="*/ 75 h 80"/>
                  <a:gd name="T8" fmla="*/ 77 w 117"/>
                  <a:gd name="T9" fmla="*/ 80 h 80"/>
                  <a:gd name="T10" fmla="*/ 117 w 117"/>
                  <a:gd name="T11" fmla="*/ 40 h 80"/>
                  <a:gd name="T12" fmla="*/ 77 w 117"/>
                  <a:gd name="T13" fmla="*/ 0 h 80"/>
                  <a:gd name="T14" fmla="*/ 58 w 117"/>
                  <a:gd name="T15" fmla="*/ 4 h 80"/>
                  <a:gd name="T16" fmla="*/ 53 w 117"/>
                  <a:gd name="T17" fmla="*/ 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80">
                    <a:moveTo>
                      <a:pt x="53" y="7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64" y="78"/>
                      <a:pt x="70" y="80"/>
                      <a:pt x="77" y="80"/>
                    </a:cubicBezTo>
                    <a:cubicBezTo>
                      <a:pt x="99" y="80"/>
                      <a:pt x="117" y="62"/>
                      <a:pt x="117" y="40"/>
                    </a:cubicBezTo>
                    <a:cubicBezTo>
                      <a:pt x="117" y="18"/>
                      <a:pt x="99" y="0"/>
                      <a:pt x="77" y="0"/>
                    </a:cubicBezTo>
                    <a:cubicBezTo>
                      <a:pt x="70" y="0"/>
                      <a:pt x="64" y="1"/>
                      <a:pt x="58" y="4"/>
                    </a:cubicBezTo>
                    <a:lnTo>
                      <a:pt x="53" y="7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Freeform 128"/>
              <p:cNvSpPr/>
              <p:nvPr/>
            </p:nvSpPr>
            <p:spPr bwMode="auto">
              <a:xfrm>
                <a:off x="4971404" y="3920686"/>
                <a:ext cx="1559491" cy="1079648"/>
              </a:xfrm>
              <a:custGeom>
                <a:avLst/>
                <a:gdLst>
                  <a:gd name="T0" fmla="*/ 0 w 98"/>
                  <a:gd name="T1" fmla="*/ 34 h 68"/>
                  <a:gd name="T2" fmla="*/ 49 w 98"/>
                  <a:gd name="T3" fmla="*/ 64 h 68"/>
                  <a:gd name="T4" fmla="*/ 64 w 98"/>
                  <a:gd name="T5" fmla="*/ 68 h 68"/>
                  <a:gd name="T6" fmla="*/ 98 w 98"/>
                  <a:gd name="T7" fmla="*/ 34 h 68"/>
                  <a:gd name="T8" fmla="*/ 64 w 98"/>
                  <a:gd name="T9" fmla="*/ 0 h 68"/>
                  <a:gd name="T10" fmla="*/ 49 w 98"/>
                  <a:gd name="T11" fmla="*/ 4 h 68"/>
                  <a:gd name="T12" fmla="*/ 0 w 9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68">
                    <a:moveTo>
                      <a:pt x="0" y="34"/>
                    </a:moveTo>
                    <a:cubicBezTo>
                      <a:pt x="49" y="64"/>
                      <a:pt x="49" y="64"/>
                      <a:pt x="49" y="64"/>
                    </a:cubicBezTo>
                    <a:cubicBezTo>
                      <a:pt x="53" y="66"/>
                      <a:pt x="59" y="68"/>
                      <a:pt x="64" y="68"/>
                    </a:cubicBezTo>
                    <a:cubicBezTo>
                      <a:pt x="83" y="68"/>
                      <a:pt x="98" y="53"/>
                      <a:pt x="98" y="34"/>
                    </a:cubicBezTo>
                    <a:cubicBezTo>
                      <a:pt x="98" y="15"/>
                      <a:pt x="83" y="0"/>
                      <a:pt x="64" y="0"/>
                    </a:cubicBezTo>
                    <a:cubicBezTo>
                      <a:pt x="59" y="0"/>
                      <a:pt x="53" y="1"/>
                      <a:pt x="49" y="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0" name="文本框 89"/>
            <p:cNvSpPr txBox="1"/>
            <p:nvPr/>
          </p:nvSpPr>
          <p:spPr>
            <a:xfrm rot="14580000">
              <a:off x="5457625" y="4029380"/>
              <a:ext cx="93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03</a:t>
              </a:r>
              <a:endParaRPr lang="zh-CN" altLang="en-US" sz="48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98" name="Freeform 131"/>
          <p:cNvSpPr>
            <a:spLocks noEditPoints="1"/>
          </p:cNvSpPr>
          <p:nvPr/>
        </p:nvSpPr>
        <p:spPr bwMode="auto">
          <a:xfrm>
            <a:off x="6890128" y="2926006"/>
            <a:ext cx="223145" cy="404774"/>
          </a:xfrm>
          <a:custGeom>
            <a:avLst/>
            <a:gdLst>
              <a:gd name="T0" fmla="*/ 17 w 18"/>
              <a:gd name="T1" fmla="*/ 4 h 33"/>
              <a:gd name="T2" fmla="*/ 2 w 18"/>
              <a:gd name="T3" fmla="*/ 4 h 33"/>
              <a:gd name="T4" fmla="*/ 2 w 18"/>
              <a:gd name="T5" fmla="*/ 28 h 33"/>
              <a:gd name="T6" fmla="*/ 17 w 18"/>
              <a:gd name="T7" fmla="*/ 28 h 33"/>
              <a:gd name="T8" fmla="*/ 17 w 18"/>
              <a:gd name="T9" fmla="*/ 4 h 33"/>
              <a:gd name="T10" fmla="*/ 10 w 18"/>
              <a:gd name="T11" fmla="*/ 30 h 33"/>
              <a:gd name="T12" fmla="*/ 9 w 18"/>
              <a:gd name="T13" fmla="*/ 29 h 33"/>
              <a:gd name="T14" fmla="*/ 8 w 18"/>
              <a:gd name="T15" fmla="*/ 30 h 33"/>
              <a:gd name="T16" fmla="*/ 9 w 18"/>
              <a:gd name="T17" fmla="*/ 32 h 33"/>
              <a:gd name="T18" fmla="*/ 10 w 18"/>
              <a:gd name="T19" fmla="*/ 30 h 33"/>
              <a:gd name="T20" fmla="*/ 3 w 18"/>
              <a:gd name="T21" fmla="*/ 0 h 33"/>
              <a:gd name="T22" fmla="*/ 15 w 18"/>
              <a:gd name="T23" fmla="*/ 0 h 33"/>
              <a:gd name="T24" fmla="*/ 18 w 18"/>
              <a:gd name="T25" fmla="*/ 3 h 33"/>
              <a:gd name="T26" fmla="*/ 18 w 18"/>
              <a:gd name="T27" fmla="*/ 29 h 33"/>
              <a:gd name="T28" fmla="*/ 15 w 18"/>
              <a:gd name="T29" fmla="*/ 33 h 33"/>
              <a:gd name="T30" fmla="*/ 3 w 18"/>
              <a:gd name="T31" fmla="*/ 33 h 33"/>
              <a:gd name="T32" fmla="*/ 0 w 18"/>
              <a:gd name="T33" fmla="*/ 29 h 33"/>
              <a:gd name="T34" fmla="*/ 0 w 18"/>
              <a:gd name="T35" fmla="*/ 3 h 33"/>
              <a:gd name="T36" fmla="*/ 3 w 18"/>
              <a:gd name="T3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" h="33">
                <a:moveTo>
                  <a:pt x="17" y="4"/>
                </a:moveTo>
                <a:cubicBezTo>
                  <a:pt x="2" y="4"/>
                  <a:pt x="2" y="4"/>
                  <a:pt x="2" y="4"/>
                </a:cubicBezTo>
                <a:cubicBezTo>
                  <a:pt x="2" y="28"/>
                  <a:pt x="2" y="28"/>
                  <a:pt x="2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4"/>
                  <a:pt x="17" y="4"/>
                  <a:pt x="17" y="4"/>
                </a:cubicBezTo>
                <a:close/>
                <a:moveTo>
                  <a:pt x="10" y="30"/>
                </a:moveTo>
                <a:cubicBezTo>
                  <a:pt x="10" y="30"/>
                  <a:pt x="10" y="29"/>
                  <a:pt x="9" y="29"/>
                </a:cubicBezTo>
                <a:cubicBezTo>
                  <a:pt x="9" y="29"/>
                  <a:pt x="8" y="30"/>
                  <a:pt x="8" y="30"/>
                </a:cubicBezTo>
                <a:cubicBezTo>
                  <a:pt x="8" y="31"/>
                  <a:pt x="9" y="32"/>
                  <a:pt x="9" y="32"/>
                </a:cubicBezTo>
                <a:cubicBezTo>
                  <a:pt x="10" y="32"/>
                  <a:pt x="10" y="31"/>
                  <a:pt x="10" y="30"/>
                </a:cubicBezTo>
                <a:close/>
                <a:moveTo>
                  <a:pt x="3" y="0"/>
                </a:moveTo>
                <a:cubicBezTo>
                  <a:pt x="15" y="0"/>
                  <a:pt x="15" y="0"/>
                  <a:pt x="15" y="0"/>
                </a:cubicBezTo>
                <a:cubicBezTo>
                  <a:pt x="17" y="0"/>
                  <a:pt x="18" y="1"/>
                  <a:pt x="18" y="3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31"/>
                  <a:pt x="17" y="33"/>
                  <a:pt x="15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2" y="33"/>
                  <a:pt x="0" y="31"/>
                  <a:pt x="0" y="2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9" name="Freeform 132"/>
          <p:cNvSpPr>
            <a:spLocks noEditPoints="1"/>
          </p:cNvSpPr>
          <p:nvPr/>
        </p:nvSpPr>
        <p:spPr bwMode="auto">
          <a:xfrm>
            <a:off x="5681496" y="4559264"/>
            <a:ext cx="332925" cy="343664"/>
          </a:xfrm>
          <a:custGeom>
            <a:avLst/>
            <a:gdLst>
              <a:gd name="T0" fmla="*/ 17 w 26"/>
              <a:gd name="T1" fmla="*/ 1 h 27"/>
              <a:gd name="T2" fmla="*/ 24 w 26"/>
              <a:gd name="T3" fmla="*/ 14 h 27"/>
              <a:gd name="T4" fmla="*/ 10 w 26"/>
              <a:gd name="T5" fmla="*/ 21 h 27"/>
              <a:gd name="T6" fmla="*/ 2 w 26"/>
              <a:gd name="T7" fmla="*/ 8 h 27"/>
              <a:gd name="T8" fmla="*/ 14 w 26"/>
              <a:gd name="T9" fmla="*/ 22 h 27"/>
              <a:gd name="T10" fmla="*/ 14 w 26"/>
              <a:gd name="T11" fmla="*/ 22 h 27"/>
              <a:gd name="T12" fmla="*/ 14 w 26"/>
              <a:gd name="T13" fmla="*/ 26 h 27"/>
              <a:gd name="T14" fmla="*/ 13 w 26"/>
              <a:gd name="T15" fmla="*/ 26 h 27"/>
              <a:gd name="T16" fmla="*/ 14 w 26"/>
              <a:gd name="T17" fmla="*/ 22 h 27"/>
              <a:gd name="T18" fmla="*/ 12 w 26"/>
              <a:gd name="T19" fmla="*/ 22 h 27"/>
              <a:gd name="T20" fmla="*/ 13 w 26"/>
              <a:gd name="T21" fmla="*/ 25 h 27"/>
              <a:gd name="T22" fmla="*/ 12 w 26"/>
              <a:gd name="T23" fmla="*/ 26 h 27"/>
              <a:gd name="T24" fmla="*/ 12 w 26"/>
              <a:gd name="T25" fmla="*/ 22 h 27"/>
              <a:gd name="T26" fmla="*/ 11 w 26"/>
              <a:gd name="T27" fmla="*/ 23 h 27"/>
              <a:gd name="T28" fmla="*/ 12 w 26"/>
              <a:gd name="T29" fmla="*/ 23 h 27"/>
              <a:gd name="T30" fmla="*/ 11 w 26"/>
              <a:gd name="T31" fmla="*/ 25 h 27"/>
              <a:gd name="T32" fmla="*/ 11 w 26"/>
              <a:gd name="T33" fmla="*/ 24 h 27"/>
              <a:gd name="T34" fmla="*/ 11 w 26"/>
              <a:gd name="T35" fmla="*/ 23 h 27"/>
              <a:gd name="T36" fmla="*/ 11 w 26"/>
              <a:gd name="T37" fmla="*/ 23 h 27"/>
              <a:gd name="T38" fmla="*/ 11 w 26"/>
              <a:gd name="T39" fmla="*/ 24 h 27"/>
              <a:gd name="T40" fmla="*/ 11 w 26"/>
              <a:gd name="T41" fmla="*/ 24 h 27"/>
              <a:gd name="T42" fmla="*/ 10 w 26"/>
              <a:gd name="T43" fmla="*/ 23 h 27"/>
              <a:gd name="T44" fmla="*/ 15 w 26"/>
              <a:gd name="T45" fmla="*/ 22 h 27"/>
              <a:gd name="T46" fmla="*/ 14 w 26"/>
              <a:gd name="T47" fmla="*/ 22 h 27"/>
              <a:gd name="T48" fmla="*/ 15 w 26"/>
              <a:gd name="T49" fmla="*/ 26 h 27"/>
              <a:gd name="T50" fmla="*/ 15 w 26"/>
              <a:gd name="T51" fmla="*/ 25 h 27"/>
              <a:gd name="T52" fmla="*/ 15 w 26"/>
              <a:gd name="T53" fmla="*/ 22 h 27"/>
              <a:gd name="T54" fmla="*/ 16 w 26"/>
              <a:gd name="T55" fmla="*/ 23 h 27"/>
              <a:gd name="T56" fmla="*/ 16 w 26"/>
              <a:gd name="T57" fmla="*/ 25 h 27"/>
              <a:gd name="T58" fmla="*/ 16 w 26"/>
              <a:gd name="T59" fmla="*/ 25 h 27"/>
              <a:gd name="T60" fmla="*/ 16 w 26"/>
              <a:gd name="T61" fmla="*/ 23 h 27"/>
              <a:gd name="T62" fmla="*/ 17 w 26"/>
              <a:gd name="T63" fmla="*/ 23 h 27"/>
              <a:gd name="T64" fmla="*/ 16 w 26"/>
              <a:gd name="T65" fmla="*/ 23 h 27"/>
              <a:gd name="T66" fmla="*/ 17 w 26"/>
              <a:gd name="T67" fmla="*/ 24 h 27"/>
              <a:gd name="T68" fmla="*/ 17 w 26"/>
              <a:gd name="T69" fmla="*/ 24 h 27"/>
              <a:gd name="T70" fmla="*/ 17 w 26"/>
              <a:gd name="T71" fmla="*/ 23 h 27"/>
              <a:gd name="T72" fmla="*/ 0 w 26"/>
              <a:gd name="T73" fmla="*/ 5 h 27"/>
              <a:gd name="T74" fmla="*/ 5 w 26"/>
              <a:gd name="T75" fmla="*/ 27 h 27"/>
              <a:gd name="T76" fmla="*/ 26 w 26"/>
              <a:gd name="T77" fmla="*/ 21 h 27"/>
              <a:gd name="T78" fmla="*/ 21 w 26"/>
              <a:gd name="T79" fmla="*/ 0 h 27"/>
              <a:gd name="T80" fmla="*/ 5 w 26"/>
              <a:gd name="T81" fmla="*/ 22 h 27"/>
              <a:gd name="T82" fmla="*/ 5 w 26"/>
              <a:gd name="T83" fmla="*/ 26 h 27"/>
              <a:gd name="T84" fmla="*/ 5 w 26"/>
              <a:gd name="T85" fmla="*/ 22 h 27"/>
              <a:gd name="T86" fmla="*/ 7 w 26"/>
              <a:gd name="T87" fmla="*/ 24 h 27"/>
              <a:gd name="T88" fmla="*/ 4 w 26"/>
              <a:gd name="T89" fmla="*/ 24 h 27"/>
              <a:gd name="T90" fmla="*/ 5 w 26"/>
              <a:gd name="T91" fmla="*/ 23 h 27"/>
              <a:gd name="T92" fmla="*/ 5 w 26"/>
              <a:gd name="T93" fmla="*/ 25 h 27"/>
              <a:gd name="T94" fmla="*/ 5 w 26"/>
              <a:gd name="T95" fmla="*/ 23 h 27"/>
              <a:gd name="T96" fmla="*/ 24 w 26"/>
              <a:gd name="T97" fmla="*/ 24 h 27"/>
              <a:gd name="T98" fmla="*/ 20 w 26"/>
              <a:gd name="T99" fmla="*/ 24 h 27"/>
              <a:gd name="T100" fmla="*/ 22 w 26"/>
              <a:gd name="T101" fmla="*/ 22 h 27"/>
              <a:gd name="T102" fmla="*/ 22 w 26"/>
              <a:gd name="T103" fmla="*/ 25 h 27"/>
              <a:gd name="T104" fmla="*/ 22 w 26"/>
              <a:gd name="T105" fmla="*/ 22 h 27"/>
              <a:gd name="T106" fmla="*/ 23 w 26"/>
              <a:gd name="T107" fmla="*/ 24 h 27"/>
              <a:gd name="T108" fmla="*/ 21 w 26"/>
              <a:gd name="T109" fmla="*/ 2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" h="27">
                <a:moveTo>
                  <a:pt x="10" y="1"/>
                </a:moveTo>
                <a:cubicBezTo>
                  <a:pt x="17" y="1"/>
                  <a:pt x="17" y="1"/>
                  <a:pt x="17" y="1"/>
                </a:cubicBezTo>
                <a:cubicBezTo>
                  <a:pt x="21" y="1"/>
                  <a:pt x="24" y="4"/>
                  <a:pt x="24" y="8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8"/>
                  <a:pt x="21" y="21"/>
                  <a:pt x="17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6" y="21"/>
                  <a:pt x="2" y="18"/>
                  <a:pt x="2" y="14"/>
                </a:cubicBezTo>
                <a:cubicBezTo>
                  <a:pt x="2" y="8"/>
                  <a:pt x="2" y="8"/>
                  <a:pt x="2" y="8"/>
                </a:cubicBezTo>
                <a:cubicBezTo>
                  <a:pt x="2" y="4"/>
                  <a:pt x="6" y="1"/>
                  <a:pt x="10" y="1"/>
                </a:cubicBezTo>
                <a:close/>
                <a:moveTo>
                  <a:pt x="14" y="22"/>
                </a:move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2"/>
                  <a:pt x="13" y="22"/>
                  <a:pt x="14" y="22"/>
                </a:cubicBezTo>
                <a:close/>
                <a:moveTo>
                  <a:pt x="12" y="22"/>
                </a:moveTo>
                <a:cubicBezTo>
                  <a:pt x="12" y="22"/>
                  <a:pt x="12" y="22"/>
                  <a:pt x="12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6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5"/>
                  <a:pt x="12" y="25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2"/>
                  <a:pt x="12" y="22"/>
                </a:cubicBezTo>
                <a:close/>
                <a:moveTo>
                  <a:pt x="11" y="23"/>
                </a:moveTo>
                <a:cubicBezTo>
                  <a:pt x="11" y="23"/>
                  <a:pt x="11" y="23"/>
                  <a:pt x="11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5"/>
                  <a:pt x="12" y="25"/>
                  <a:pt x="1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5"/>
                  <a:pt x="11" y="25"/>
                  <a:pt x="11" y="24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lose/>
                <a:moveTo>
                  <a:pt x="11" y="23"/>
                </a:move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1" y="23"/>
                </a:cubicBezTo>
                <a:close/>
                <a:moveTo>
                  <a:pt x="15" y="22"/>
                </a:move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4" y="22"/>
                  <a:pt x="14" y="22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5"/>
                  <a:pt x="15" y="25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6" y="23"/>
                </a:move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6" y="23"/>
                  <a:pt x="16" y="23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7" y="24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7" y="23"/>
                  <a:pt x="17" y="23"/>
                </a:cubicBezTo>
                <a:close/>
                <a:moveTo>
                  <a:pt x="5" y="0"/>
                </a:moveTo>
                <a:cubicBezTo>
                  <a:pt x="3" y="0"/>
                  <a:pt x="0" y="2"/>
                  <a:pt x="0" y="5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5"/>
                  <a:pt x="3" y="27"/>
                  <a:pt x="5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4" y="27"/>
                  <a:pt x="26" y="25"/>
                  <a:pt x="26" y="21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2"/>
                  <a:pt x="24" y="0"/>
                  <a:pt x="21" y="0"/>
                </a:cubicBezTo>
                <a:cubicBezTo>
                  <a:pt x="5" y="0"/>
                  <a:pt x="5" y="0"/>
                  <a:pt x="5" y="0"/>
                </a:cubicBezTo>
                <a:close/>
                <a:moveTo>
                  <a:pt x="5" y="22"/>
                </a:moveTo>
                <a:cubicBezTo>
                  <a:pt x="6" y="22"/>
                  <a:pt x="7" y="23"/>
                  <a:pt x="7" y="24"/>
                </a:cubicBezTo>
                <a:cubicBezTo>
                  <a:pt x="7" y="25"/>
                  <a:pt x="6" y="26"/>
                  <a:pt x="5" y="26"/>
                </a:cubicBezTo>
                <a:cubicBezTo>
                  <a:pt x="4" y="26"/>
                  <a:pt x="3" y="25"/>
                  <a:pt x="3" y="24"/>
                </a:cubicBezTo>
                <a:cubicBezTo>
                  <a:pt x="3" y="23"/>
                  <a:pt x="4" y="22"/>
                  <a:pt x="5" y="22"/>
                </a:cubicBezTo>
                <a:close/>
                <a:moveTo>
                  <a:pt x="5" y="22"/>
                </a:moveTo>
                <a:cubicBezTo>
                  <a:pt x="6" y="22"/>
                  <a:pt x="7" y="23"/>
                  <a:pt x="7" y="24"/>
                </a:cubicBezTo>
                <a:cubicBezTo>
                  <a:pt x="7" y="25"/>
                  <a:pt x="6" y="25"/>
                  <a:pt x="5" y="25"/>
                </a:cubicBezTo>
                <a:cubicBezTo>
                  <a:pt x="4" y="25"/>
                  <a:pt x="4" y="25"/>
                  <a:pt x="4" y="24"/>
                </a:cubicBezTo>
                <a:cubicBezTo>
                  <a:pt x="4" y="23"/>
                  <a:pt x="4" y="22"/>
                  <a:pt x="5" y="22"/>
                </a:cubicBezTo>
                <a:close/>
                <a:moveTo>
                  <a:pt x="5" y="23"/>
                </a:moveTo>
                <a:cubicBezTo>
                  <a:pt x="6" y="23"/>
                  <a:pt x="6" y="23"/>
                  <a:pt x="6" y="24"/>
                </a:cubicBezTo>
                <a:cubicBezTo>
                  <a:pt x="6" y="24"/>
                  <a:pt x="6" y="25"/>
                  <a:pt x="5" y="25"/>
                </a:cubicBezTo>
                <a:cubicBezTo>
                  <a:pt x="5" y="25"/>
                  <a:pt x="4" y="24"/>
                  <a:pt x="4" y="24"/>
                </a:cubicBezTo>
                <a:cubicBezTo>
                  <a:pt x="4" y="23"/>
                  <a:pt x="5" y="23"/>
                  <a:pt x="5" y="23"/>
                </a:cubicBezTo>
                <a:close/>
                <a:moveTo>
                  <a:pt x="22" y="21"/>
                </a:moveTo>
                <a:cubicBezTo>
                  <a:pt x="23" y="21"/>
                  <a:pt x="24" y="22"/>
                  <a:pt x="24" y="24"/>
                </a:cubicBezTo>
                <a:cubicBezTo>
                  <a:pt x="24" y="25"/>
                  <a:pt x="23" y="26"/>
                  <a:pt x="22" y="26"/>
                </a:cubicBezTo>
                <a:cubicBezTo>
                  <a:pt x="21" y="26"/>
                  <a:pt x="20" y="25"/>
                  <a:pt x="20" y="24"/>
                </a:cubicBezTo>
                <a:cubicBezTo>
                  <a:pt x="20" y="22"/>
                  <a:pt x="21" y="21"/>
                  <a:pt x="22" y="21"/>
                </a:cubicBezTo>
                <a:close/>
                <a:moveTo>
                  <a:pt x="22" y="22"/>
                </a:moveTo>
                <a:cubicBezTo>
                  <a:pt x="23" y="22"/>
                  <a:pt x="24" y="23"/>
                  <a:pt x="24" y="24"/>
                </a:cubicBezTo>
                <a:cubicBezTo>
                  <a:pt x="24" y="24"/>
                  <a:pt x="23" y="25"/>
                  <a:pt x="22" y="25"/>
                </a:cubicBezTo>
                <a:cubicBezTo>
                  <a:pt x="21" y="25"/>
                  <a:pt x="21" y="24"/>
                  <a:pt x="21" y="24"/>
                </a:cubicBezTo>
                <a:cubicBezTo>
                  <a:pt x="21" y="23"/>
                  <a:pt x="21" y="22"/>
                  <a:pt x="22" y="22"/>
                </a:cubicBezTo>
                <a:close/>
                <a:moveTo>
                  <a:pt x="22" y="23"/>
                </a:moveTo>
                <a:cubicBezTo>
                  <a:pt x="23" y="23"/>
                  <a:pt x="23" y="23"/>
                  <a:pt x="23" y="24"/>
                </a:cubicBezTo>
                <a:cubicBezTo>
                  <a:pt x="23" y="24"/>
                  <a:pt x="23" y="24"/>
                  <a:pt x="22" y="24"/>
                </a:cubicBezTo>
                <a:cubicBezTo>
                  <a:pt x="22" y="24"/>
                  <a:pt x="21" y="24"/>
                  <a:pt x="21" y="24"/>
                </a:cubicBezTo>
                <a:cubicBezTo>
                  <a:pt x="21" y="23"/>
                  <a:pt x="22" y="23"/>
                  <a:pt x="22" y="23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0" name="Freeform 133"/>
          <p:cNvSpPr>
            <a:spLocks noEditPoints="1"/>
          </p:cNvSpPr>
          <p:nvPr/>
        </p:nvSpPr>
        <p:spPr bwMode="auto">
          <a:xfrm>
            <a:off x="4232246" y="3024611"/>
            <a:ext cx="381251" cy="306075"/>
          </a:xfrm>
          <a:custGeom>
            <a:avLst/>
            <a:gdLst>
              <a:gd name="T0" fmla="*/ 3 w 30"/>
              <a:gd name="T1" fmla="*/ 3 h 24"/>
              <a:gd name="T2" fmla="*/ 27 w 30"/>
              <a:gd name="T3" fmla="*/ 3 h 24"/>
              <a:gd name="T4" fmla="*/ 27 w 30"/>
              <a:gd name="T5" fmla="*/ 21 h 24"/>
              <a:gd name="T6" fmla="*/ 3 w 30"/>
              <a:gd name="T7" fmla="*/ 21 h 24"/>
              <a:gd name="T8" fmla="*/ 3 w 30"/>
              <a:gd name="T9" fmla="*/ 3 h 24"/>
              <a:gd name="T10" fmla="*/ 29 w 30"/>
              <a:gd name="T11" fmla="*/ 11 h 24"/>
              <a:gd name="T12" fmla="*/ 30 w 30"/>
              <a:gd name="T13" fmla="*/ 12 h 24"/>
              <a:gd name="T14" fmla="*/ 29 w 30"/>
              <a:gd name="T15" fmla="*/ 13 h 24"/>
              <a:gd name="T16" fmla="*/ 28 w 30"/>
              <a:gd name="T17" fmla="*/ 12 h 24"/>
              <a:gd name="T18" fmla="*/ 29 w 30"/>
              <a:gd name="T19" fmla="*/ 11 h 24"/>
              <a:gd name="T20" fmla="*/ 28 w 30"/>
              <a:gd name="T21" fmla="*/ 0 h 24"/>
              <a:gd name="T22" fmla="*/ 3 w 30"/>
              <a:gd name="T23" fmla="*/ 0 h 24"/>
              <a:gd name="T24" fmla="*/ 0 w 30"/>
              <a:gd name="T25" fmla="*/ 3 h 24"/>
              <a:gd name="T26" fmla="*/ 0 w 30"/>
              <a:gd name="T27" fmla="*/ 21 h 24"/>
              <a:gd name="T28" fmla="*/ 3 w 30"/>
              <a:gd name="T29" fmla="*/ 24 h 24"/>
              <a:gd name="T30" fmla="*/ 28 w 30"/>
              <a:gd name="T31" fmla="*/ 24 h 24"/>
              <a:gd name="T32" fmla="*/ 30 w 30"/>
              <a:gd name="T33" fmla="*/ 21 h 24"/>
              <a:gd name="T34" fmla="*/ 30 w 30"/>
              <a:gd name="T35" fmla="*/ 3 h 24"/>
              <a:gd name="T36" fmla="*/ 28 w 30"/>
              <a:gd name="T3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" h="24">
                <a:moveTo>
                  <a:pt x="3" y="3"/>
                </a:moveTo>
                <a:cubicBezTo>
                  <a:pt x="27" y="3"/>
                  <a:pt x="27" y="3"/>
                  <a:pt x="27" y="3"/>
                </a:cubicBezTo>
                <a:cubicBezTo>
                  <a:pt x="27" y="21"/>
                  <a:pt x="27" y="21"/>
                  <a:pt x="27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3"/>
                  <a:pt x="3" y="3"/>
                  <a:pt x="3" y="3"/>
                </a:cubicBezTo>
                <a:close/>
                <a:moveTo>
                  <a:pt x="29" y="11"/>
                </a:moveTo>
                <a:cubicBezTo>
                  <a:pt x="29" y="11"/>
                  <a:pt x="30" y="12"/>
                  <a:pt x="30" y="12"/>
                </a:cubicBezTo>
                <a:cubicBezTo>
                  <a:pt x="30" y="13"/>
                  <a:pt x="29" y="13"/>
                  <a:pt x="29" y="13"/>
                </a:cubicBezTo>
                <a:cubicBezTo>
                  <a:pt x="28" y="13"/>
                  <a:pt x="28" y="13"/>
                  <a:pt x="28" y="12"/>
                </a:cubicBezTo>
                <a:cubicBezTo>
                  <a:pt x="28" y="12"/>
                  <a:pt x="28" y="11"/>
                  <a:pt x="29" y="11"/>
                </a:cubicBezTo>
                <a:close/>
                <a:moveTo>
                  <a:pt x="28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1" y="24"/>
                  <a:pt x="3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9" y="24"/>
                  <a:pt x="30" y="22"/>
                  <a:pt x="30" y="21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2"/>
                  <a:pt x="29" y="0"/>
                  <a:pt x="28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171690" y="1608455"/>
            <a:ext cx="3418205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AI can </a:t>
            </a:r>
            <a:r>
              <a:rPr dirty="0">
                <a:solidFill>
                  <a:schemeClr val="bg1">
                    <a:alpha val="8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arrange their property and investment accurately</a:t>
            </a:r>
          </a:p>
        </p:txBody>
      </p:sp>
      <p:sp>
        <p:nvSpPr>
          <p:cNvPr id="107" name="矩形 106"/>
          <p:cNvSpPr/>
          <p:nvPr/>
        </p:nvSpPr>
        <p:spPr>
          <a:xfrm>
            <a:off x="769620" y="3877310"/>
            <a:ext cx="3122295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dirty="0">
                <a:solidFill>
                  <a:schemeClr val="bg1">
                    <a:alpha val="8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AI has occupied most of customer service system</a:t>
            </a:r>
          </a:p>
        </p:txBody>
      </p:sp>
      <p:sp>
        <p:nvSpPr>
          <p:cNvPr id="110" name="矩形 109"/>
          <p:cNvSpPr/>
          <p:nvPr/>
        </p:nvSpPr>
        <p:spPr>
          <a:xfrm>
            <a:off x="5538470" y="5445125"/>
            <a:ext cx="3775075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bg1">
                    <a:alpha val="8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AI can discover abnormal situation quickly and make decisions</a:t>
            </a:r>
          </a:p>
        </p:txBody>
      </p:sp>
      <p:sp>
        <p:nvSpPr>
          <p:cNvPr id="115" name="椭圆 114"/>
          <p:cNvSpPr/>
          <p:nvPr/>
        </p:nvSpPr>
        <p:spPr>
          <a:xfrm>
            <a:off x="5470757" y="407674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6" name="椭圆 115"/>
          <p:cNvSpPr/>
          <p:nvPr/>
        </p:nvSpPr>
        <p:spPr>
          <a:xfrm flipH="1">
            <a:off x="6342251" y="3024263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7" name="椭圆 116"/>
          <p:cNvSpPr/>
          <p:nvPr/>
        </p:nvSpPr>
        <p:spPr>
          <a:xfrm flipH="1">
            <a:off x="5110313" y="302461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98" grpId="0" bldLvl="0" animBg="1"/>
      <p:bldP spid="99" grpId="0" bldLvl="0" animBg="1"/>
      <p:bldP spid="100" grpId="0" bldLvl="0" animBg="1"/>
      <p:bldP spid="115" grpId="0" bldLvl="0" animBg="1"/>
      <p:bldP spid="116" grpId="0" bldLvl="0" animBg="1"/>
      <p:bldP spid="11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4921" y="244772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2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644588" y="2209287"/>
            <a:ext cx="8946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what fields is AI coming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8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118" name="AutoShape 3"/>
          <p:cNvSpPr>
            <a:spLocks noChangeAspect="1" noChangeArrowheads="1" noTextEdit="1"/>
          </p:cNvSpPr>
          <p:nvPr/>
        </p:nvSpPr>
        <p:spPr bwMode="auto">
          <a:xfrm>
            <a:off x="6138188" y="3477890"/>
            <a:ext cx="202202" cy="51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694593" y="1445253"/>
            <a:ext cx="4315896" cy="2597539"/>
            <a:chOff x="2885899" y="1771009"/>
            <a:chExt cx="2139194" cy="3196536"/>
          </a:xfrm>
        </p:grpSpPr>
        <p:sp>
          <p:nvSpPr>
            <p:cNvPr id="120" name="矩形 119"/>
            <p:cNvSpPr/>
            <p:nvPr/>
          </p:nvSpPr>
          <p:spPr>
            <a:xfrm>
              <a:off x="2987499" y="1771009"/>
              <a:ext cx="2037594" cy="416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 translation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2885899" y="2145855"/>
              <a:ext cx="2139194" cy="2821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We can clearly see that today machine translation is much better than ten years ago due to AI, but it is worse than human today</a:t>
              </a:r>
            </a:p>
            <a:p>
              <a:pPr algn="r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We need translation because human have plenty of languages, no human can translate all of them and we need translation too much things</a:t>
              </a:r>
              <a:r>
                <a:rPr lang="en-US" altLang="zh-CN" sz="1600" dirty="0"/>
                <a:t>.</a:t>
              </a:r>
              <a:endParaRPr lang="zh-CN" altLang="zh-CN" sz="1600" b="1" dirty="0">
                <a:solidFill>
                  <a:schemeClr val="bg1"/>
                </a:solidFill>
              </a:endParaRPr>
            </a:p>
            <a:p>
              <a:pPr algn="r">
                <a:lnSpc>
                  <a:spcPct val="130000"/>
                </a:lnSpc>
              </a:pPr>
              <a:endParaRPr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852855" y="4736904"/>
            <a:ext cx="3731806" cy="1081450"/>
            <a:chOff x="2460071" y="5062659"/>
            <a:chExt cx="2139194" cy="1081450"/>
          </a:xfrm>
        </p:grpSpPr>
        <p:sp>
          <p:nvSpPr>
            <p:cNvPr id="123" name="矩形 122"/>
            <p:cNvSpPr/>
            <p:nvPr/>
          </p:nvSpPr>
          <p:spPr>
            <a:xfrm>
              <a:off x="2460071" y="5062659"/>
              <a:ext cx="2139194" cy="77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 line up problem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460071" y="5437505"/>
              <a:ext cx="2139194" cy="706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>
                      <a:alpha val="80000"/>
                    </a:schemeClr>
                  </a:solidFill>
                  <a:ea typeface="微软雅黑" panose="020B0503020204020204" pitchFamily="34" charset="-122"/>
                </a:rPr>
                <a:t>Lots of fields will face line up problem, for example, traffic jam</a:t>
              </a:r>
              <a:endParaRPr sz="1600" b="1" dirty="0">
                <a:solidFill>
                  <a:schemeClr val="bg1">
                    <a:alpha val="8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7593899" y="1413640"/>
            <a:ext cx="2482085" cy="1747529"/>
            <a:chOff x="7608505" y="1739395"/>
            <a:chExt cx="2139194" cy="1747529"/>
          </a:xfrm>
        </p:grpSpPr>
        <p:sp>
          <p:nvSpPr>
            <p:cNvPr id="126" name="矩形 125"/>
            <p:cNvSpPr/>
            <p:nvPr/>
          </p:nvSpPr>
          <p:spPr>
            <a:xfrm>
              <a:off x="7608505" y="1739395"/>
              <a:ext cx="2037594" cy="416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 medical 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7608505" y="2114241"/>
              <a:ext cx="2139194" cy="1372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AI which is Based on big data to make a diagnosis can replace doctor</a:t>
              </a:r>
              <a:endParaRPr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7152302" y="4600783"/>
            <a:ext cx="3178659" cy="1747529"/>
            <a:chOff x="7166908" y="4926538"/>
            <a:chExt cx="2139194" cy="1747529"/>
          </a:xfrm>
        </p:grpSpPr>
        <p:sp>
          <p:nvSpPr>
            <p:cNvPr id="129" name="矩形 128"/>
            <p:cNvSpPr/>
            <p:nvPr/>
          </p:nvSpPr>
          <p:spPr>
            <a:xfrm>
              <a:off x="7166908" y="4926538"/>
              <a:ext cx="2037594" cy="77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 risk </a:t>
              </a:r>
              <a:r>
                <a:rPr lang="en-US" altLang="zh-CN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assiessment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166908" y="5301384"/>
              <a:ext cx="2139194" cy="1372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Lots of successes on incomplete information game (like alpha star on Star craft II) persuade that AI can deal with risk assessment</a:t>
              </a:r>
              <a:endParaRPr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123392" y="1358917"/>
            <a:ext cx="850545" cy="2204331"/>
            <a:chOff x="5141736" y="1742547"/>
            <a:chExt cx="850545" cy="2204331"/>
          </a:xfrm>
        </p:grpSpPr>
        <p:grpSp>
          <p:nvGrpSpPr>
            <p:cNvPr id="132" name="组合 131"/>
            <p:cNvGrpSpPr/>
            <p:nvPr/>
          </p:nvGrpSpPr>
          <p:grpSpPr>
            <a:xfrm>
              <a:off x="5141736" y="1742547"/>
              <a:ext cx="850545" cy="2204331"/>
              <a:chOff x="4795210" y="1742547"/>
              <a:chExt cx="850545" cy="2204331"/>
            </a:xfrm>
          </p:grpSpPr>
          <p:sp>
            <p:nvSpPr>
              <p:cNvPr id="136" name="圆角矩形 135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7" name="组合 136"/>
              <p:cNvGrpSpPr/>
              <p:nvPr/>
            </p:nvGrpSpPr>
            <p:grpSpPr>
              <a:xfrm>
                <a:off x="4848795" y="1810322"/>
                <a:ext cx="751721" cy="744071"/>
                <a:chOff x="734695" y="4865256"/>
                <a:chExt cx="1038341" cy="1027776"/>
              </a:xfrm>
              <a:effectLst/>
            </p:grpSpPr>
            <p:grpSp>
              <p:nvGrpSpPr>
                <p:cNvPr id="138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40" name="椭圆 139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41" name="椭圆 140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39" name="文本框 138"/>
                <p:cNvSpPr txBox="1"/>
                <p:nvPr/>
              </p:nvSpPr>
              <p:spPr>
                <a:xfrm>
                  <a:off x="734695" y="4925367"/>
                  <a:ext cx="1038341" cy="892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01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3" name="组合 132"/>
            <p:cNvGrpSpPr/>
            <p:nvPr/>
          </p:nvGrpSpPr>
          <p:grpSpPr>
            <a:xfrm>
              <a:off x="5300019" y="2807432"/>
              <a:ext cx="582293" cy="429530"/>
              <a:chOff x="5379174" y="3818338"/>
              <a:chExt cx="657007" cy="484643"/>
            </a:xfrm>
            <a:solidFill>
              <a:schemeClr val="bg1"/>
            </a:solidFill>
          </p:grpSpPr>
          <p:sp>
            <p:nvSpPr>
              <p:cNvPr id="134" name="Freeform 95"/>
              <p:cNvSpPr/>
              <p:nvPr/>
            </p:nvSpPr>
            <p:spPr bwMode="auto">
              <a:xfrm>
                <a:off x="5379174" y="3962311"/>
                <a:ext cx="657007" cy="340670"/>
              </a:xfrm>
              <a:custGeom>
                <a:avLst/>
                <a:gdLst>
                  <a:gd name="T0" fmla="*/ 132 w 137"/>
                  <a:gd name="T1" fmla="*/ 58 h 71"/>
                  <a:gd name="T2" fmla="*/ 118 w 137"/>
                  <a:gd name="T3" fmla="*/ 23 h 71"/>
                  <a:gd name="T4" fmla="*/ 88 w 137"/>
                  <a:gd name="T5" fmla="*/ 12 h 71"/>
                  <a:gd name="T6" fmla="*/ 88 w 137"/>
                  <a:gd name="T7" fmla="*/ 0 h 71"/>
                  <a:gd name="T8" fmla="*/ 31 w 137"/>
                  <a:gd name="T9" fmla="*/ 0 h 71"/>
                  <a:gd name="T10" fmla="*/ 31 w 137"/>
                  <a:gd name="T11" fmla="*/ 11 h 71"/>
                  <a:gd name="T12" fmla="*/ 20 w 137"/>
                  <a:gd name="T13" fmla="*/ 11 h 71"/>
                  <a:gd name="T14" fmla="*/ 20 w 137"/>
                  <a:gd name="T15" fmla="*/ 1 h 71"/>
                  <a:gd name="T16" fmla="*/ 0 w 137"/>
                  <a:gd name="T17" fmla="*/ 1 h 71"/>
                  <a:gd name="T18" fmla="*/ 0 w 137"/>
                  <a:gd name="T19" fmla="*/ 63 h 71"/>
                  <a:gd name="T20" fmla="*/ 20 w 137"/>
                  <a:gd name="T21" fmla="*/ 63 h 71"/>
                  <a:gd name="T22" fmla="*/ 20 w 137"/>
                  <a:gd name="T23" fmla="*/ 37 h 71"/>
                  <a:gd name="T24" fmla="*/ 26 w 137"/>
                  <a:gd name="T25" fmla="*/ 37 h 71"/>
                  <a:gd name="T26" fmla="*/ 59 w 137"/>
                  <a:gd name="T27" fmla="*/ 71 h 71"/>
                  <a:gd name="T28" fmla="*/ 92 w 137"/>
                  <a:gd name="T29" fmla="*/ 37 h 71"/>
                  <a:gd name="T30" fmla="*/ 92 w 137"/>
                  <a:gd name="T31" fmla="*/ 31 h 71"/>
                  <a:gd name="T32" fmla="*/ 106 w 137"/>
                  <a:gd name="T33" fmla="*/ 37 h 71"/>
                  <a:gd name="T34" fmla="*/ 113 w 137"/>
                  <a:gd name="T35" fmla="*/ 58 h 71"/>
                  <a:gd name="T36" fmla="*/ 108 w 137"/>
                  <a:gd name="T37" fmla="*/ 58 h 71"/>
                  <a:gd name="T38" fmla="*/ 108 w 137"/>
                  <a:gd name="T39" fmla="*/ 64 h 71"/>
                  <a:gd name="T40" fmla="*/ 137 w 137"/>
                  <a:gd name="T41" fmla="*/ 64 h 71"/>
                  <a:gd name="T42" fmla="*/ 137 w 137"/>
                  <a:gd name="T43" fmla="*/ 58 h 71"/>
                  <a:gd name="T44" fmla="*/ 132 w 137"/>
                  <a:gd name="T45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7" h="71">
                    <a:moveTo>
                      <a:pt x="132" y="58"/>
                    </a:moveTo>
                    <a:cubicBezTo>
                      <a:pt x="131" y="39"/>
                      <a:pt x="129" y="32"/>
                      <a:pt x="118" y="23"/>
                    </a:cubicBezTo>
                    <a:cubicBezTo>
                      <a:pt x="108" y="14"/>
                      <a:pt x="96" y="12"/>
                      <a:pt x="88" y="12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56"/>
                      <a:pt x="41" y="71"/>
                      <a:pt x="59" y="71"/>
                    </a:cubicBezTo>
                    <a:cubicBezTo>
                      <a:pt x="78" y="71"/>
                      <a:pt x="92" y="56"/>
                      <a:pt x="92" y="37"/>
                    </a:cubicBezTo>
                    <a:cubicBezTo>
                      <a:pt x="92" y="35"/>
                      <a:pt x="92" y="33"/>
                      <a:pt x="92" y="31"/>
                    </a:cubicBezTo>
                    <a:cubicBezTo>
                      <a:pt x="96" y="32"/>
                      <a:pt x="102" y="34"/>
                      <a:pt x="106" y="37"/>
                    </a:cubicBezTo>
                    <a:cubicBezTo>
                      <a:pt x="113" y="43"/>
                      <a:pt x="112" y="45"/>
                      <a:pt x="113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58"/>
                      <a:pt x="137" y="58"/>
                      <a:pt x="137" y="58"/>
                    </a:cubicBezTo>
                    <a:lnTo>
                      <a:pt x="13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96"/>
              <p:cNvSpPr/>
              <p:nvPr/>
            </p:nvSpPr>
            <p:spPr bwMode="auto">
              <a:xfrm>
                <a:off x="5464341" y="3818338"/>
                <a:ext cx="403532" cy="133835"/>
              </a:xfrm>
              <a:custGeom>
                <a:avLst/>
                <a:gdLst>
                  <a:gd name="T0" fmla="*/ 4 w 84"/>
                  <a:gd name="T1" fmla="*/ 24 h 28"/>
                  <a:gd name="T2" fmla="*/ 8 w 84"/>
                  <a:gd name="T3" fmla="*/ 20 h 28"/>
                  <a:gd name="T4" fmla="*/ 8 w 84"/>
                  <a:gd name="T5" fmla="*/ 16 h 28"/>
                  <a:gd name="T6" fmla="*/ 35 w 84"/>
                  <a:gd name="T7" fmla="*/ 16 h 28"/>
                  <a:gd name="T8" fmla="*/ 35 w 84"/>
                  <a:gd name="T9" fmla="*/ 28 h 28"/>
                  <a:gd name="T10" fmla="*/ 48 w 84"/>
                  <a:gd name="T11" fmla="*/ 28 h 28"/>
                  <a:gd name="T12" fmla="*/ 48 w 84"/>
                  <a:gd name="T13" fmla="*/ 16 h 28"/>
                  <a:gd name="T14" fmla="*/ 75 w 84"/>
                  <a:gd name="T15" fmla="*/ 16 h 28"/>
                  <a:gd name="T16" fmla="*/ 75 w 84"/>
                  <a:gd name="T17" fmla="*/ 20 h 28"/>
                  <a:gd name="T18" fmla="*/ 79 w 84"/>
                  <a:gd name="T19" fmla="*/ 24 h 28"/>
                  <a:gd name="T20" fmla="*/ 84 w 84"/>
                  <a:gd name="T21" fmla="*/ 20 h 28"/>
                  <a:gd name="T22" fmla="*/ 84 w 84"/>
                  <a:gd name="T23" fmla="*/ 16 h 28"/>
                  <a:gd name="T24" fmla="*/ 84 w 84"/>
                  <a:gd name="T25" fmla="*/ 9 h 28"/>
                  <a:gd name="T26" fmla="*/ 84 w 84"/>
                  <a:gd name="T27" fmla="*/ 4 h 28"/>
                  <a:gd name="T28" fmla="*/ 79 w 84"/>
                  <a:gd name="T29" fmla="*/ 0 h 28"/>
                  <a:gd name="T30" fmla="*/ 75 w 84"/>
                  <a:gd name="T31" fmla="*/ 4 h 28"/>
                  <a:gd name="T32" fmla="*/ 75 w 84"/>
                  <a:gd name="T33" fmla="*/ 9 h 28"/>
                  <a:gd name="T34" fmla="*/ 48 w 84"/>
                  <a:gd name="T35" fmla="*/ 9 h 28"/>
                  <a:gd name="T36" fmla="*/ 48 w 84"/>
                  <a:gd name="T37" fmla="*/ 3 h 28"/>
                  <a:gd name="T38" fmla="*/ 35 w 84"/>
                  <a:gd name="T39" fmla="*/ 3 h 28"/>
                  <a:gd name="T40" fmla="*/ 35 w 84"/>
                  <a:gd name="T41" fmla="*/ 9 h 28"/>
                  <a:gd name="T42" fmla="*/ 8 w 84"/>
                  <a:gd name="T43" fmla="*/ 9 h 28"/>
                  <a:gd name="T44" fmla="*/ 8 w 84"/>
                  <a:gd name="T45" fmla="*/ 4 h 28"/>
                  <a:gd name="T46" fmla="*/ 4 w 84"/>
                  <a:gd name="T47" fmla="*/ 0 h 28"/>
                  <a:gd name="T48" fmla="*/ 0 w 84"/>
                  <a:gd name="T49" fmla="*/ 4 h 28"/>
                  <a:gd name="T50" fmla="*/ 0 w 84"/>
                  <a:gd name="T51" fmla="*/ 20 h 28"/>
                  <a:gd name="T52" fmla="*/ 4 w 84"/>
                  <a:gd name="T5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4" h="28">
                    <a:moveTo>
                      <a:pt x="4" y="24"/>
                    </a:moveTo>
                    <a:cubicBezTo>
                      <a:pt x="6" y="24"/>
                      <a:pt x="8" y="23"/>
                      <a:pt x="8" y="2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3"/>
                      <a:pt x="77" y="24"/>
                      <a:pt x="79" y="24"/>
                    </a:cubicBezTo>
                    <a:cubicBezTo>
                      <a:pt x="82" y="24"/>
                      <a:pt x="84" y="23"/>
                      <a:pt x="84" y="20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9"/>
                      <a:pt x="84" y="9"/>
                      <a:pt x="84" y="9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2"/>
                      <a:pt x="82" y="0"/>
                      <a:pt x="79" y="0"/>
                    </a:cubicBezTo>
                    <a:cubicBezTo>
                      <a:pt x="77" y="0"/>
                      <a:pt x="75" y="2"/>
                      <a:pt x="75" y="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2" y="24"/>
                      <a:pt x="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2" name="组合 141"/>
          <p:cNvGrpSpPr/>
          <p:nvPr/>
        </p:nvGrpSpPr>
        <p:grpSpPr>
          <a:xfrm>
            <a:off x="6201415" y="2712703"/>
            <a:ext cx="2204331" cy="850545"/>
            <a:chOff x="6197098" y="3083158"/>
            <a:chExt cx="2204331" cy="850545"/>
          </a:xfrm>
        </p:grpSpPr>
        <p:grpSp>
          <p:nvGrpSpPr>
            <p:cNvPr id="143" name="组合 142"/>
            <p:cNvGrpSpPr/>
            <p:nvPr/>
          </p:nvGrpSpPr>
          <p:grpSpPr>
            <a:xfrm rot="5400000">
              <a:off x="6873991" y="2406265"/>
              <a:ext cx="850545" cy="2204331"/>
              <a:chOff x="4795210" y="1742547"/>
              <a:chExt cx="850545" cy="2204331"/>
            </a:xfrm>
          </p:grpSpPr>
          <p:sp>
            <p:nvSpPr>
              <p:cNvPr id="149" name="圆角矩形 148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0" name="组合 149"/>
              <p:cNvGrpSpPr/>
              <p:nvPr/>
            </p:nvGrpSpPr>
            <p:grpSpPr>
              <a:xfrm>
                <a:off x="4848796" y="1801145"/>
                <a:ext cx="743374" cy="753248"/>
                <a:chOff x="734696" y="4852580"/>
                <a:chExt cx="1026811" cy="1040452"/>
              </a:xfrm>
              <a:effectLst/>
            </p:grpSpPr>
            <p:grpSp>
              <p:nvGrpSpPr>
                <p:cNvPr id="151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53" name="椭圆 152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4" name="椭圆 153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52" name="文本框 151"/>
                <p:cNvSpPr txBox="1"/>
                <p:nvPr/>
              </p:nvSpPr>
              <p:spPr>
                <a:xfrm rot="16200000">
                  <a:off x="734694" y="4925368"/>
                  <a:ext cx="1038343" cy="892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02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44" name="组合 143"/>
            <p:cNvGrpSpPr/>
            <p:nvPr/>
          </p:nvGrpSpPr>
          <p:grpSpPr>
            <a:xfrm>
              <a:off x="6620563" y="3348168"/>
              <a:ext cx="606514" cy="388750"/>
              <a:chOff x="10391892" y="3871061"/>
              <a:chExt cx="762452" cy="488699"/>
            </a:xfrm>
            <a:solidFill>
              <a:schemeClr val="bg1"/>
            </a:solidFill>
          </p:grpSpPr>
          <p:sp>
            <p:nvSpPr>
              <p:cNvPr id="146" name="Freeform 105"/>
              <p:cNvSpPr>
                <a:spLocks noEditPoints="1"/>
              </p:cNvSpPr>
              <p:nvPr/>
            </p:nvSpPr>
            <p:spPr bwMode="auto">
              <a:xfrm>
                <a:off x="10391892" y="3986645"/>
                <a:ext cx="762452" cy="292003"/>
              </a:xfrm>
              <a:custGeom>
                <a:avLst/>
                <a:gdLst>
                  <a:gd name="T0" fmla="*/ 94 w 159"/>
                  <a:gd name="T1" fmla="*/ 42 h 61"/>
                  <a:gd name="T2" fmla="*/ 115 w 159"/>
                  <a:gd name="T3" fmla="*/ 50 h 61"/>
                  <a:gd name="T4" fmla="*/ 129 w 159"/>
                  <a:gd name="T5" fmla="*/ 44 h 61"/>
                  <a:gd name="T6" fmla="*/ 144 w 159"/>
                  <a:gd name="T7" fmla="*/ 52 h 61"/>
                  <a:gd name="T8" fmla="*/ 159 w 159"/>
                  <a:gd name="T9" fmla="*/ 6 h 61"/>
                  <a:gd name="T10" fmla="*/ 55 w 159"/>
                  <a:gd name="T11" fmla="*/ 6 h 61"/>
                  <a:gd name="T12" fmla="*/ 55 w 159"/>
                  <a:gd name="T13" fmla="*/ 19 h 61"/>
                  <a:gd name="T14" fmla="*/ 5 w 159"/>
                  <a:gd name="T15" fmla="*/ 3 h 61"/>
                  <a:gd name="T16" fmla="*/ 2 w 159"/>
                  <a:gd name="T17" fmla="*/ 12 h 61"/>
                  <a:gd name="T18" fmla="*/ 55 w 159"/>
                  <a:gd name="T19" fmla="*/ 29 h 61"/>
                  <a:gd name="T20" fmla="*/ 55 w 159"/>
                  <a:gd name="T21" fmla="*/ 29 h 61"/>
                  <a:gd name="T22" fmla="*/ 59 w 159"/>
                  <a:gd name="T23" fmla="*/ 31 h 61"/>
                  <a:gd name="T24" fmla="*/ 59 w 159"/>
                  <a:gd name="T25" fmla="*/ 56 h 61"/>
                  <a:gd name="T26" fmla="*/ 59 w 159"/>
                  <a:gd name="T27" fmla="*/ 59 h 61"/>
                  <a:gd name="T28" fmla="*/ 59 w 159"/>
                  <a:gd name="T29" fmla="*/ 61 h 61"/>
                  <a:gd name="T30" fmla="*/ 75 w 159"/>
                  <a:gd name="T31" fmla="*/ 61 h 61"/>
                  <a:gd name="T32" fmla="*/ 75 w 159"/>
                  <a:gd name="T33" fmla="*/ 61 h 61"/>
                  <a:gd name="T34" fmla="*/ 94 w 159"/>
                  <a:gd name="T35" fmla="*/ 42 h 61"/>
                  <a:gd name="T36" fmla="*/ 65 w 159"/>
                  <a:gd name="T37" fmla="*/ 33 h 61"/>
                  <a:gd name="T38" fmla="*/ 87 w 159"/>
                  <a:gd name="T39" fmla="*/ 40 h 61"/>
                  <a:gd name="T40" fmla="*/ 72 w 159"/>
                  <a:gd name="T41" fmla="*/ 56 h 61"/>
                  <a:gd name="T42" fmla="*/ 65 w 159"/>
                  <a:gd name="T43" fmla="*/ 56 h 61"/>
                  <a:gd name="T44" fmla="*/ 65 w 159"/>
                  <a:gd name="T45" fmla="*/ 3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9" h="61">
                    <a:moveTo>
                      <a:pt x="94" y="42"/>
                    </a:moveTo>
                    <a:cubicBezTo>
                      <a:pt x="115" y="50"/>
                      <a:pt x="115" y="50"/>
                      <a:pt x="115" y="50"/>
                    </a:cubicBezTo>
                    <a:cubicBezTo>
                      <a:pt x="119" y="46"/>
                      <a:pt x="123" y="44"/>
                      <a:pt x="129" y="44"/>
                    </a:cubicBezTo>
                    <a:cubicBezTo>
                      <a:pt x="135" y="44"/>
                      <a:pt x="141" y="47"/>
                      <a:pt x="144" y="52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0" y="0"/>
                      <a:pt x="2" y="12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75" y="61"/>
                      <a:pt x="75" y="61"/>
                      <a:pt x="75" y="61"/>
                    </a:cubicBezTo>
                    <a:cubicBezTo>
                      <a:pt x="75" y="61"/>
                      <a:pt x="75" y="61"/>
                      <a:pt x="75" y="61"/>
                    </a:cubicBezTo>
                    <a:lnTo>
                      <a:pt x="94" y="42"/>
                    </a:lnTo>
                    <a:close/>
                    <a:moveTo>
                      <a:pt x="65" y="33"/>
                    </a:moveTo>
                    <a:cubicBezTo>
                      <a:pt x="87" y="40"/>
                      <a:pt x="87" y="40"/>
                      <a:pt x="87" y="40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5" y="56"/>
                      <a:pt x="65" y="56"/>
                      <a:pt x="65" y="56"/>
                    </a:cubicBezTo>
                    <a:lnTo>
                      <a:pt x="6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106"/>
              <p:cNvSpPr>
                <a:spLocks noEditPoints="1"/>
              </p:cNvSpPr>
              <p:nvPr/>
            </p:nvSpPr>
            <p:spPr bwMode="auto">
              <a:xfrm>
                <a:off x="10929258" y="4201592"/>
                <a:ext cx="158168" cy="158168"/>
              </a:xfrm>
              <a:custGeom>
                <a:avLst/>
                <a:gdLst>
                  <a:gd name="T0" fmla="*/ 17 w 33"/>
                  <a:gd name="T1" fmla="*/ 0 h 33"/>
                  <a:gd name="T2" fmla="*/ 0 w 33"/>
                  <a:gd name="T3" fmla="*/ 16 h 33"/>
                  <a:gd name="T4" fmla="*/ 17 w 33"/>
                  <a:gd name="T5" fmla="*/ 33 h 33"/>
                  <a:gd name="T6" fmla="*/ 33 w 33"/>
                  <a:gd name="T7" fmla="*/ 16 h 33"/>
                  <a:gd name="T8" fmla="*/ 17 w 33"/>
                  <a:gd name="T9" fmla="*/ 0 h 33"/>
                  <a:gd name="T10" fmla="*/ 17 w 33"/>
                  <a:gd name="T11" fmla="*/ 25 h 33"/>
                  <a:gd name="T12" fmla="*/ 8 w 33"/>
                  <a:gd name="T13" fmla="*/ 16 h 33"/>
                  <a:gd name="T14" fmla="*/ 17 w 33"/>
                  <a:gd name="T15" fmla="*/ 8 h 33"/>
                  <a:gd name="T16" fmla="*/ 25 w 33"/>
                  <a:gd name="T17" fmla="*/ 16 h 33"/>
                  <a:gd name="T18" fmla="*/ 17 w 33"/>
                  <a:gd name="T1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7" y="0"/>
                    </a:moveTo>
                    <a:cubicBezTo>
                      <a:pt x="8" y="0"/>
                      <a:pt x="0" y="8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5" y="33"/>
                      <a:pt x="33" y="25"/>
                      <a:pt x="33" y="16"/>
                    </a:cubicBezTo>
                    <a:cubicBezTo>
                      <a:pt x="33" y="8"/>
                      <a:pt x="25" y="0"/>
                      <a:pt x="17" y="0"/>
                    </a:cubicBezTo>
                    <a:close/>
                    <a:moveTo>
                      <a:pt x="17" y="25"/>
                    </a:moveTo>
                    <a:cubicBezTo>
                      <a:pt x="12" y="25"/>
                      <a:pt x="8" y="21"/>
                      <a:pt x="8" y="16"/>
                    </a:cubicBezTo>
                    <a:cubicBezTo>
                      <a:pt x="8" y="12"/>
                      <a:pt x="12" y="8"/>
                      <a:pt x="17" y="8"/>
                    </a:cubicBezTo>
                    <a:cubicBezTo>
                      <a:pt x="21" y="8"/>
                      <a:pt x="25" y="12"/>
                      <a:pt x="25" y="16"/>
                    </a:cubicBezTo>
                    <a:cubicBezTo>
                      <a:pt x="25" y="21"/>
                      <a:pt x="21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107"/>
              <p:cNvSpPr/>
              <p:nvPr/>
            </p:nvSpPr>
            <p:spPr bwMode="auto">
              <a:xfrm>
                <a:off x="10750812" y="3871061"/>
                <a:ext cx="340670" cy="129779"/>
              </a:xfrm>
              <a:custGeom>
                <a:avLst/>
                <a:gdLst>
                  <a:gd name="T0" fmla="*/ 52 w 71"/>
                  <a:gd name="T1" fmla="*/ 7 h 27"/>
                  <a:gd name="T2" fmla="*/ 37 w 71"/>
                  <a:gd name="T3" fmla="*/ 0 h 27"/>
                  <a:gd name="T4" fmla="*/ 19 w 71"/>
                  <a:gd name="T5" fmla="*/ 11 h 27"/>
                  <a:gd name="T6" fmla="*/ 0 w 71"/>
                  <a:gd name="T7" fmla="*/ 27 h 27"/>
                  <a:gd name="T8" fmla="*/ 71 w 71"/>
                  <a:gd name="T9" fmla="*/ 27 h 27"/>
                  <a:gd name="T10" fmla="*/ 52 w 71"/>
                  <a:gd name="T11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27">
                    <a:moveTo>
                      <a:pt x="52" y="7"/>
                    </a:moveTo>
                    <a:cubicBezTo>
                      <a:pt x="49" y="3"/>
                      <a:pt x="43" y="0"/>
                      <a:pt x="37" y="0"/>
                    </a:cubicBezTo>
                    <a:cubicBezTo>
                      <a:pt x="29" y="0"/>
                      <a:pt x="22" y="5"/>
                      <a:pt x="19" y="11"/>
                    </a:cubicBezTo>
                    <a:cubicBezTo>
                      <a:pt x="9" y="11"/>
                      <a:pt x="2" y="18"/>
                      <a:pt x="0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0" y="16"/>
                      <a:pt x="62" y="8"/>
                      <a:pt x="5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5" name="组合 154"/>
          <p:cNvGrpSpPr/>
          <p:nvPr/>
        </p:nvGrpSpPr>
        <p:grpSpPr>
          <a:xfrm>
            <a:off x="3769606" y="3795436"/>
            <a:ext cx="2204331" cy="850545"/>
            <a:chOff x="3795786" y="4098041"/>
            <a:chExt cx="2204331" cy="850545"/>
          </a:xfrm>
        </p:grpSpPr>
        <p:grpSp>
          <p:nvGrpSpPr>
            <p:cNvPr id="156" name="组合 155"/>
            <p:cNvGrpSpPr/>
            <p:nvPr/>
          </p:nvGrpSpPr>
          <p:grpSpPr>
            <a:xfrm rot="16200000" flipH="1">
              <a:off x="4472679" y="3421148"/>
              <a:ext cx="850545" cy="2204331"/>
              <a:chOff x="4795210" y="1742547"/>
              <a:chExt cx="850545" cy="2204331"/>
            </a:xfrm>
          </p:grpSpPr>
          <p:sp>
            <p:nvSpPr>
              <p:cNvPr id="162" name="圆角矩形 161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3" name="组合 162"/>
              <p:cNvGrpSpPr/>
              <p:nvPr/>
            </p:nvGrpSpPr>
            <p:grpSpPr>
              <a:xfrm>
                <a:off x="4848796" y="1801145"/>
                <a:ext cx="743374" cy="753248"/>
                <a:chOff x="734696" y="4852580"/>
                <a:chExt cx="1026811" cy="1040452"/>
              </a:xfrm>
              <a:effectLst/>
            </p:grpSpPr>
            <p:grpSp>
              <p:nvGrpSpPr>
                <p:cNvPr id="164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66" name="椭圆 165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67" name="椭圆 166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65" name="文本框 164"/>
                <p:cNvSpPr txBox="1"/>
                <p:nvPr/>
              </p:nvSpPr>
              <p:spPr>
                <a:xfrm rot="16200000">
                  <a:off x="734694" y="4925368"/>
                  <a:ext cx="1038343" cy="892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04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57" name="组合 156"/>
            <p:cNvGrpSpPr/>
            <p:nvPr/>
          </p:nvGrpSpPr>
          <p:grpSpPr>
            <a:xfrm>
              <a:off x="4808992" y="4316205"/>
              <a:ext cx="620955" cy="408523"/>
              <a:chOff x="1143103" y="4882932"/>
              <a:chExt cx="847619" cy="557645"/>
            </a:xfrm>
            <a:solidFill>
              <a:schemeClr val="bg1"/>
            </a:solidFill>
          </p:grpSpPr>
          <p:sp>
            <p:nvSpPr>
              <p:cNvPr id="158" name="Freeform 108"/>
              <p:cNvSpPr>
                <a:spLocks noEditPoints="1"/>
              </p:cNvSpPr>
              <p:nvPr/>
            </p:nvSpPr>
            <p:spPr bwMode="auto">
              <a:xfrm>
                <a:off x="1189742" y="4882932"/>
                <a:ext cx="519116" cy="470449"/>
              </a:xfrm>
              <a:custGeom>
                <a:avLst/>
                <a:gdLst>
                  <a:gd name="T0" fmla="*/ 69 w 108"/>
                  <a:gd name="T1" fmla="*/ 13 h 98"/>
                  <a:gd name="T2" fmla="*/ 15 w 108"/>
                  <a:gd name="T3" fmla="*/ 13 h 98"/>
                  <a:gd name="T4" fmla="*/ 15 w 108"/>
                  <a:gd name="T5" fmla="*/ 0 h 98"/>
                  <a:gd name="T6" fmla="*/ 13 w 108"/>
                  <a:gd name="T7" fmla="*/ 0 h 98"/>
                  <a:gd name="T8" fmla="*/ 13 w 108"/>
                  <a:gd name="T9" fmla="*/ 13 h 98"/>
                  <a:gd name="T10" fmla="*/ 12 w 108"/>
                  <a:gd name="T11" fmla="*/ 13 h 98"/>
                  <a:gd name="T12" fmla="*/ 7 w 108"/>
                  <a:gd name="T13" fmla="*/ 53 h 98"/>
                  <a:gd name="T14" fmla="*/ 0 w 108"/>
                  <a:gd name="T15" fmla="*/ 64 h 98"/>
                  <a:gd name="T16" fmla="*/ 16 w 108"/>
                  <a:gd name="T17" fmla="*/ 64 h 98"/>
                  <a:gd name="T18" fmla="*/ 43 w 108"/>
                  <a:gd name="T19" fmla="*/ 92 h 98"/>
                  <a:gd name="T20" fmla="*/ 43 w 108"/>
                  <a:gd name="T21" fmla="*/ 98 h 98"/>
                  <a:gd name="T22" fmla="*/ 84 w 108"/>
                  <a:gd name="T23" fmla="*/ 98 h 98"/>
                  <a:gd name="T24" fmla="*/ 96 w 108"/>
                  <a:gd name="T25" fmla="*/ 90 h 98"/>
                  <a:gd name="T26" fmla="*/ 108 w 108"/>
                  <a:gd name="T27" fmla="*/ 98 h 98"/>
                  <a:gd name="T28" fmla="*/ 108 w 108"/>
                  <a:gd name="T29" fmla="*/ 98 h 98"/>
                  <a:gd name="T30" fmla="*/ 108 w 108"/>
                  <a:gd name="T31" fmla="*/ 53 h 98"/>
                  <a:gd name="T32" fmla="*/ 80 w 108"/>
                  <a:gd name="T33" fmla="*/ 53 h 98"/>
                  <a:gd name="T34" fmla="*/ 69 w 108"/>
                  <a:gd name="T35" fmla="*/ 13 h 98"/>
                  <a:gd name="T36" fmla="*/ 23 w 108"/>
                  <a:gd name="T37" fmla="*/ 20 h 98"/>
                  <a:gd name="T38" fmla="*/ 60 w 108"/>
                  <a:gd name="T39" fmla="*/ 20 h 98"/>
                  <a:gd name="T40" fmla="*/ 67 w 108"/>
                  <a:gd name="T41" fmla="*/ 46 h 98"/>
                  <a:gd name="T42" fmla="*/ 20 w 108"/>
                  <a:gd name="T43" fmla="*/ 46 h 98"/>
                  <a:gd name="T44" fmla="*/ 23 w 108"/>
                  <a:gd name="T4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8" h="98">
                    <a:moveTo>
                      <a:pt x="69" y="13"/>
                    </a:move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31" y="64"/>
                      <a:pt x="43" y="77"/>
                      <a:pt x="43" y="92"/>
                    </a:cubicBezTo>
                    <a:cubicBezTo>
                      <a:pt x="43" y="94"/>
                      <a:pt x="43" y="96"/>
                      <a:pt x="43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6" y="93"/>
                      <a:pt x="90" y="90"/>
                      <a:pt x="96" y="90"/>
                    </a:cubicBezTo>
                    <a:cubicBezTo>
                      <a:pt x="101" y="90"/>
                      <a:pt x="105" y="93"/>
                      <a:pt x="108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80" y="53"/>
                      <a:pt x="80" y="53"/>
                      <a:pt x="80" y="53"/>
                    </a:cubicBezTo>
                    <a:lnTo>
                      <a:pt x="69" y="13"/>
                    </a:lnTo>
                    <a:close/>
                    <a:moveTo>
                      <a:pt x="23" y="2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109"/>
              <p:cNvSpPr>
                <a:spLocks noEditPoints="1"/>
              </p:cNvSpPr>
              <p:nvPr/>
            </p:nvSpPr>
            <p:spPr bwMode="auto">
              <a:xfrm>
                <a:off x="1143103" y="5205352"/>
                <a:ext cx="235225" cy="235225"/>
              </a:xfrm>
              <a:custGeom>
                <a:avLst/>
                <a:gdLst>
                  <a:gd name="T0" fmla="*/ 24 w 49"/>
                  <a:gd name="T1" fmla="*/ 0 h 49"/>
                  <a:gd name="T2" fmla="*/ 0 w 49"/>
                  <a:gd name="T3" fmla="*/ 24 h 49"/>
                  <a:gd name="T4" fmla="*/ 24 w 49"/>
                  <a:gd name="T5" fmla="*/ 49 h 49"/>
                  <a:gd name="T6" fmla="*/ 49 w 49"/>
                  <a:gd name="T7" fmla="*/ 24 h 49"/>
                  <a:gd name="T8" fmla="*/ 24 w 49"/>
                  <a:gd name="T9" fmla="*/ 0 h 49"/>
                  <a:gd name="T10" fmla="*/ 24 w 49"/>
                  <a:gd name="T11" fmla="*/ 41 h 49"/>
                  <a:gd name="T12" fmla="*/ 8 w 49"/>
                  <a:gd name="T13" fmla="*/ 24 h 49"/>
                  <a:gd name="T14" fmla="*/ 24 w 49"/>
                  <a:gd name="T15" fmla="*/ 8 h 49"/>
                  <a:gd name="T16" fmla="*/ 41 w 49"/>
                  <a:gd name="T17" fmla="*/ 24 h 49"/>
                  <a:gd name="T18" fmla="*/ 24 w 49"/>
                  <a:gd name="T19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9"/>
                      <a:pt x="24" y="49"/>
                    </a:cubicBezTo>
                    <a:cubicBezTo>
                      <a:pt x="38" y="49"/>
                      <a:pt x="49" y="38"/>
                      <a:pt x="49" y="24"/>
                    </a:cubicBezTo>
                    <a:cubicBezTo>
                      <a:pt x="49" y="11"/>
                      <a:pt x="38" y="0"/>
                      <a:pt x="24" y="0"/>
                    </a:cubicBezTo>
                    <a:close/>
                    <a:moveTo>
                      <a:pt x="24" y="41"/>
                    </a:moveTo>
                    <a:cubicBezTo>
                      <a:pt x="15" y="41"/>
                      <a:pt x="8" y="33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33" y="8"/>
                      <a:pt x="41" y="15"/>
                      <a:pt x="41" y="24"/>
                    </a:cubicBezTo>
                    <a:cubicBezTo>
                      <a:pt x="41" y="33"/>
                      <a:pt x="33" y="41"/>
                      <a:pt x="2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10"/>
              <p:cNvSpPr/>
              <p:nvPr/>
            </p:nvSpPr>
            <p:spPr bwMode="auto">
              <a:xfrm>
                <a:off x="1741303" y="5138434"/>
                <a:ext cx="249419" cy="214947"/>
              </a:xfrm>
              <a:custGeom>
                <a:avLst/>
                <a:gdLst>
                  <a:gd name="T0" fmla="*/ 26 w 123"/>
                  <a:gd name="T1" fmla="*/ 76 h 106"/>
                  <a:gd name="T2" fmla="*/ 26 w 123"/>
                  <a:gd name="T3" fmla="*/ 61 h 106"/>
                  <a:gd name="T4" fmla="*/ 0 w 123"/>
                  <a:gd name="T5" fmla="*/ 0 h 106"/>
                  <a:gd name="T6" fmla="*/ 0 w 123"/>
                  <a:gd name="T7" fmla="*/ 106 h 106"/>
                  <a:gd name="T8" fmla="*/ 26 w 123"/>
                  <a:gd name="T9" fmla="*/ 106 h 106"/>
                  <a:gd name="T10" fmla="*/ 123 w 123"/>
                  <a:gd name="T11" fmla="*/ 106 h 106"/>
                  <a:gd name="T12" fmla="*/ 123 w 123"/>
                  <a:gd name="T13" fmla="*/ 102 h 106"/>
                  <a:gd name="T14" fmla="*/ 26 w 123"/>
                  <a:gd name="T15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06">
                    <a:moveTo>
                      <a:pt x="26" y="76"/>
                    </a:moveTo>
                    <a:lnTo>
                      <a:pt x="26" y="61"/>
                    </a:lnTo>
                    <a:lnTo>
                      <a:pt x="0" y="0"/>
                    </a:lnTo>
                    <a:lnTo>
                      <a:pt x="0" y="106"/>
                    </a:lnTo>
                    <a:lnTo>
                      <a:pt x="26" y="106"/>
                    </a:lnTo>
                    <a:lnTo>
                      <a:pt x="123" y="106"/>
                    </a:lnTo>
                    <a:lnTo>
                      <a:pt x="123" y="102"/>
                    </a:lnTo>
                    <a:lnTo>
                      <a:pt x="26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111"/>
              <p:cNvSpPr>
                <a:spLocks noEditPoints="1"/>
              </p:cNvSpPr>
              <p:nvPr/>
            </p:nvSpPr>
            <p:spPr bwMode="auto">
              <a:xfrm>
                <a:off x="1589218" y="5320936"/>
                <a:ext cx="119640" cy="119640"/>
              </a:xfrm>
              <a:custGeom>
                <a:avLst/>
                <a:gdLst>
                  <a:gd name="T0" fmla="*/ 13 w 25"/>
                  <a:gd name="T1" fmla="*/ 0 h 25"/>
                  <a:gd name="T2" fmla="*/ 0 w 25"/>
                  <a:gd name="T3" fmla="*/ 13 h 25"/>
                  <a:gd name="T4" fmla="*/ 13 w 25"/>
                  <a:gd name="T5" fmla="*/ 25 h 25"/>
                  <a:gd name="T6" fmla="*/ 25 w 25"/>
                  <a:gd name="T7" fmla="*/ 13 h 25"/>
                  <a:gd name="T8" fmla="*/ 13 w 25"/>
                  <a:gd name="T9" fmla="*/ 0 h 25"/>
                  <a:gd name="T10" fmla="*/ 13 w 25"/>
                  <a:gd name="T11" fmla="*/ 21 h 25"/>
                  <a:gd name="T12" fmla="*/ 5 w 25"/>
                  <a:gd name="T13" fmla="*/ 13 h 25"/>
                  <a:gd name="T14" fmla="*/ 13 w 25"/>
                  <a:gd name="T15" fmla="*/ 5 h 25"/>
                  <a:gd name="T16" fmla="*/ 21 w 25"/>
                  <a:gd name="T17" fmla="*/ 13 h 25"/>
                  <a:gd name="T18" fmla="*/ 13 w 25"/>
                  <a:gd name="T19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19" y="25"/>
                      <a:pt x="25" y="19"/>
                      <a:pt x="25" y="13"/>
                    </a:cubicBezTo>
                    <a:cubicBezTo>
                      <a:pt x="25" y="6"/>
                      <a:pt x="19" y="0"/>
                      <a:pt x="13" y="0"/>
                    </a:cubicBezTo>
                    <a:close/>
                    <a:moveTo>
                      <a:pt x="13" y="21"/>
                    </a:moveTo>
                    <a:cubicBezTo>
                      <a:pt x="8" y="21"/>
                      <a:pt x="5" y="17"/>
                      <a:pt x="5" y="13"/>
                    </a:cubicBezTo>
                    <a:cubicBezTo>
                      <a:pt x="5" y="8"/>
                      <a:pt x="8" y="5"/>
                      <a:pt x="13" y="5"/>
                    </a:cubicBezTo>
                    <a:cubicBezTo>
                      <a:pt x="17" y="5"/>
                      <a:pt x="21" y="8"/>
                      <a:pt x="21" y="13"/>
                    </a:cubicBezTo>
                    <a:cubicBezTo>
                      <a:pt x="21" y="17"/>
                      <a:pt x="17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6201415" y="3795436"/>
            <a:ext cx="850545" cy="2204331"/>
            <a:chOff x="6181295" y="4098089"/>
            <a:chExt cx="850545" cy="2204331"/>
          </a:xfrm>
        </p:grpSpPr>
        <p:grpSp>
          <p:nvGrpSpPr>
            <p:cNvPr id="169" name="组合 168"/>
            <p:cNvGrpSpPr/>
            <p:nvPr/>
          </p:nvGrpSpPr>
          <p:grpSpPr>
            <a:xfrm rot="10800000">
              <a:off x="6181295" y="4098089"/>
              <a:ext cx="850545" cy="2204331"/>
              <a:chOff x="4795210" y="1742547"/>
              <a:chExt cx="850545" cy="2204331"/>
            </a:xfrm>
          </p:grpSpPr>
          <p:sp>
            <p:nvSpPr>
              <p:cNvPr id="171" name="圆角矩形 170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2" name="组合 171"/>
              <p:cNvGrpSpPr/>
              <p:nvPr/>
            </p:nvGrpSpPr>
            <p:grpSpPr>
              <a:xfrm>
                <a:off x="4848796" y="1810322"/>
                <a:ext cx="751721" cy="744071"/>
                <a:chOff x="734696" y="4865256"/>
                <a:chExt cx="1038341" cy="1027776"/>
              </a:xfrm>
              <a:effectLst/>
            </p:grpSpPr>
            <p:grpSp>
              <p:nvGrpSpPr>
                <p:cNvPr id="173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75" name="椭圆 174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76" name="椭圆 175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74" name="文本框 173"/>
                <p:cNvSpPr txBox="1"/>
                <p:nvPr/>
              </p:nvSpPr>
              <p:spPr>
                <a:xfrm rot="10800000">
                  <a:off x="734696" y="4925367"/>
                  <a:ext cx="1038341" cy="892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03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70" name="Freeform 168"/>
            <p:cNvSpPr>
              <a:spLocks noEditPoints="1"/>
            </p:cNvSpPr>
            <p:nvPr/>
          </p:nvSpPr>
          <p:spPr bwMode="auto">
            <a:xfrm>
              <a:off x="6393178" y="4724728"/>
              <a:ext cx="353492" cy="537665"/>
            </a:xfrm>
            <a:custGeom>
              <a:avLst/>
              <a:gdLst>
                <a:gd name="T0" fmla="*/ 86 w 101"/>
                <a:gd name="T1" fmla="*/ 29 h 153"/>
                <a:gd name="T2" fmla="*/ 86 w 101"/>
                <a:gd name="T3" fmla="*/ 19 h 153"/>
                <a:gd name="T4" fmla="*/ 88 w 101"/>
                <a:gd name="T5" fmla="*/ 19 h 153"/>
                <a:gd name="T6" fmla="*/ 96 w 101"/>
                <a:gd name="T7" fmla="*/ 19 h 153"/>
                <a:gd name="T8" fmla="*/ 96 w 101"/>
                <a:gd name="T9" fmla="*/ 22 h 153"/>
                <a:gd name="T10" fmla="*/ 97 w 101"/>
                <a:gd name="T11" fmla="*/ 24 h 153"/>
                <a:gd name="T12" fmla="*/ 99 w 101"/>
                <a:gd name="T13" fmla="*/ 22 h 153"/>
                <a:gd name="T14" fmla="*/ 99 w 101"/>
                <a:gd name="T15" fmla="*/ 9 h 153"/>
                <a:gd name="T16" fmla="*/ 97 w 101"/>
                <a:gd name="T17" fmla="*/ 8 h 153"/>
                <a:gd name="T18" fmla="*/ 96 w 101"/>
                <a:gd name="T19" fmla="*/ 9 h 153"/>
                <a:gd name="T20" fmla="*/ 96 w 101"/>
                <a:gd name="T21" fmla="*/ 12 h 153"/>
                <a:gd name="T22" fmla="*/ 88 w 101"/>
                <a:gd name="T23" fmla="*/ 12 h 153"/>
                <a:gd name="T24" fmla="*/ 86 w 101"/>
                <a:gd name="T25" fmla="*/ 12 h 153"/>
                <a:gd name="T26" fmla="*/ 86 w 101"/>
                <a:gd name="T27" fmla="*/ 8 h 153"/>
                <a:gd name="T28" fmla="*/ 74 w 101"/>
                <a:gd name="T29" fmla="*/ 8 h 153"/>
                <a:gd name="T30" fmla="*/ 74 w 101"/>
                <a:gd name="T31" fmla="*/ 12 h 153"/>
                <a:gd name="T32" fmla="*/ 71 w 101"/>
                <a:gd name="T33" fmla="*/ 12 h 153"/>
                <a:gd name="T34" fmla="*/ 71 w 101"/>
                <a:gd name="T35" fmla="*/ 10 h 153"/>
                <a:gd name="T36" fmla="*/ 0 w 101"/>
                <a:gd name="T37" fmla="*/ 0 h 153"/>
                <a:gd name="T38" fmla="*/ 0 w 101"/>
                <a:gd name="T39" fmla="*/ 35 h 153"/>
                <a:gd name="T40" fmla="*/ 71 w 101"/>
                <a:gd name="T41" fmla="*/ 21 h 153"/>
                <a:gd name="T42" fmla="*/ 71 w 101"/>
                <a:gd name="T43" fmla="*/ 19 h 153"/>
                <a:gd name="T44" fmla="*/ 74 w 101"/>
                <a:gd name="T45" fmla="*/ 19 h 153"/>
                <a:gd name="T46" fmla="*/ 74 w 101"/>
                <a:gd name="T47" fmla="*/ 29 h 153"/>
                <a:gd name="T48" fmla="*/ 59 w 101"/>
                <a:gd name="T49" fmla="*/ 45 h 153"/>
                <a:gd name="T50" fmla="*/ 59 w 101"/>
                <a:gd name="T51" fmla="*/ 63 h 153"/>
                <a:gd name="T52" fmla="*/ 59 w 101"/>
                <a:gd name="T53" fmla="*/ 82 h 153"/>
                <a:gd name="T54" fmla="*/ 59 w 101"/>
                <a:gd name="T55" fmla="*/ 153 h 153"/>
                <a:gd name="T56" fmla="*/ 101 w 101"/>
                <a:gd name="T57" fmla="*/ 153 h 153"/>
                <a:gd name="T58" fmla="*/ 101 w 101"/>
                <a:gd name="T59" fmla="*/ 82 h 153"/>
                <a:gd name="T60" fmla="*/ 101 w 101"/>
                <a:gd name="T61" fmla="*/ 63 h 153"/>
                <a:gd name="T62" fmla="*/ 101 w 101"/>
                <a:gd name="T63" fmla="*/ 45 h 153"/>
                <a:gd name="T64" fmla="*/ 86 w 101"/>
                <a:gd name="T65" fmla="*/ 29 h 153"/>
                <a:gd name="T66" fmla="*/ 81 w 101"/>
                <a:gd name="T67" fmla="*/ 95 h 153"/>
                <a:gd name="T68" fmla="*/ 83 w 101"/>
                <a:gd name="T69" fmla="*/ 100 h 153"/>
                <a:gd name="T70" fmla="*/ 85 w 101"/>
                <a:gd name="T71" fmla="*/ 104 h 153"/>
                <a:gd name="T72" fmla="*/ 75 w 101"/>
                <a:gd name="T73" fmla="*/ 104 h 153"/>
                <a:gd name="T74" fmla="*/ 78 w 101"/>
                <a:gd name="T75" fmla="*/ 100 h 153"/>
                <a:gd name="T76" fmla="*/ 81 w 101"/>
                <a:gd name="T77" fmla="*/ 95 h 153"/>
                <a:gd name="T78" fmla="*/ 97 w 101"/>
                <a:gd name="T79" fmla="*/ 104 h 153"/>
                <a:gd name="T80" fmla="*/ 87 w 101"/>
                <a:gd name="T81" fmla="*/ 104 h 153"/>
                <a:gd name="T82" fmla="*/ 90 w 101"/>
                <a:gd name="T83" fmla="*/ 99 h 153"/>
                <a:gd name="T84" fmla="*/ 85 w 101"/>
                <a:gd name="T85" fmla="*/ 83 h 153"/>
                <a:gd name="T86" fmla="*/ 81 w 101"/>
                <a:gd name="T87" fmla="*/ 90 h 153"/>
                <a:gd name="T88" fmla="*/ 80 w 101"/>
                <a:gd name="T89" fmla="*/ 79 h 153"/>
                <a:gd name="T90" fmla="*/ 76 w 101"/>
                <a:gd name="T91" fmla="*/ 90 h 153"/>
                <a:gd name="T92" fmla="*/ 71 w 101"/>
                <a:gd name="T93" fmla="*/ 97 h 153"/>
                <a:gd name="T94" fmla="*/ 72 w 101"/>
                <a:gd name="T95" fmla="*/ 104 h 153"/>
                <a:gd name="T96" fmla="*/ 63 w 101"/>
                <a:gd name="T97" fmla="*/ 104 h 153"/>
                <a:gd name="T98" fmla="*/ 63 w 101"/>
                <a:gd name="T99" fmla="*/ 70 h 153"/>
                <a:gd name="T100" fmla="*/ 97 w 101"/>
                <a:gd name="T101" fmla="*/ 70 h 153"/>
                <a:gd name="T102" fmla="*/ 97 w 101"/>
                <a:gd name="T103" fmla="*/ 10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1" h="153">
                  <a:moveTo>
                    <a:pt x="86" y="29"/>
                  </a:moveTo>
                  <a:cubicBezTo>
                    <a:pt x="86" y="19"/>
                    <a:pt x="86" y="19"/>
                    <a:pt x="86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4"/>
                    <a:pt x="96" y="24"/>
                    <a:pt x="97" y="24"/>
                  </a:cubicBezTo>
                  <a:cubicBezTo>
                    <a:pt x="99" y="24"/>
                    <a:pt x="99" y="24"/>
                    <a:pt x="99" y="22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7" y="8"/>
                  </a:cubicBezTo>
                  <a:cubicBezTo>
                    <a:pt x="96" y="8"/>
                    <a:pt x="96" y="8"/>
                    <a:pt x="96" y="9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5" y="31"/>
                    <a:pt x="59" y="37"/>
                    <a:pt x="59" y="45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1" y="37"/>
                    <a:pt x="95" y="31"/>
                    <a:pt x="86" y="29"/>
                  </a:cubicBezTo>
                  <a:close/>
                  <a:moveTo>
                    <a:pt x="81" y="95"/>
                  </a:moveTo>
                  <a:cubicBezTo>
                    <a:pt x="81" y="95"/>
                    <a:pt x="82" y="98"/>
                    <a:pt x="83" y="100"/>
                  </a:cubicBezTo>
                  <a:cubicBezTo>
                    <a:pt x="84" y="101"/>
                    <a:pt x="85" y="102"/>
                    <a:pt x="8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2"/>
                    <a:pt x="76" y="101"/>
                    <a:pt x="78" y="100"/>
                  </a:cubicBezTo>
                  <a:cubicBezTo>
                    <a:pt x="81" y="97"/>
                    <a:pt x="81" y="95"/>
                    <a:pt x="81" y="95"/>
                  </a:cubicBezTo>
                  <a:close/>
                  <a:moveTo>
                    <a:pt x="97" y="104"/>
                  </a:moveTo>
                  <a:cubicBezTo>
                    <a:pt x="87" y="104"/>
                    <a:pt x="87" y="104"/>
                    <a:pt x="87" y="104"/>
                  </a:cubicBezTo>
                  <a:cubicBezTo>
                    <a:pt x="88" y="102"/>
                    <a:pt x="89" y="100"/>
                    <a:pt x="90" y="99"/>
                  </a:cubicBezTo>
                  <a:cubicBezTo>
                    <a:pt x="90" y="90"/>
                    <a:pt x="87" y="90"/>
                    <a:pt x="85" y="83"/>
                  </a:cubicBezTo>
                  <a:cubicBezTo>
                    <a:pt x="85" y="83"/>
                    <a:pt x="83" y="89"/>
                    <a:pt x="81" y="90"/>
                  </a:cubicBezTo>
                  <a:cubicBezTo>
                    <a:pt x="81" y="90"/>
                    <a:pt x="82" y="83"/>
                    <a:pt x="80" y="79"/>
                  </a:cubicBezTo>
                  <a:cubicBezTo>
                    <a:pt x="80" y="79"/>
                    <a:pt x="80" y="85"/>
                    <a:pt x="76" y="90"/>
                  </a:cubicBezTo>
                  <a:cubicBezTo>
                    <a:pt x="72" y="93"/>
                    <a:pt x="71" y="94"/>
                    <a:pt x="71" y="97"/>
                  </a:cubicBezTo>
                  <a:cubicBezTo>
                    <a:pt x="71" y="98"/>
                    <a:pt x="71" y="101"/>
                    <a:pt x="72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97" y="70"/>
                    <a:pt x="97" y="70"/>
                    <a:pt x="97" y="70"/>
                  </a:cubicBezTo>
                  <a:lnTo>
                    <a:pt x="97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77" name="椭圆 176"/>
          <p:cNvSpPr/>
          <p:nvPr/>
        </p:nvSpPr>
        <p:spPr>
          <a:xfrm flipH="1">
            <a:off x="5375699" y="3483644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8" name="椭圆 177"/>
          <p:cNvSpPr/>
          <p:nvPr/>
        </p:nvSpPr>
        <p:spPr>
          <a:xfrm flipH="1">
            <a:off x="5924977" y="295169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9" name="椭圆 178"/>
          <p:cNvSpPr/>
          <p:nvPr/>
        </p:nvSpPr>
        <p:spPr>
          <a:xfrm flipH="1">
            <a:off x="5924977" y="402276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0" name="椭圆 179"/>
          <p:cNvSpPr/>
          <p:nvPr/>
        </p:nvSpPr>
        <p:spPr>
          <a:xfrm flipH="1">
            <a:off x="6452818" y="3482385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77" grpId="0" bldLvl="0" animBg="1"/>
      <p:bldP spid="178" grpId="0" bldLvl="0" animBg="1"/>
      <p:bldP spid="179" grpId="0" bldLvl="0" animBg="1"/>
      <p:bldP spid="180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2_1*ζ_h_d*1_4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1_1*ζ_h_d*1_1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1_1*ζ_h_d*1_2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1_1*ζ_h_d*1_3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1"/>
  <p:tag name="KSO_WM_UNIT_ID" val="mixed20199731_1*ζ_i*1_1"/>
  <p:tag name="KSO_WM_TEMPLATE_CATEGORY" val="mixed"/>
  <p:tag name="KSO_WM_TEMPLATE_INDEX" val="20199731"/>
  <p:tag name="KSO_WM_UNIT_LAYERLEVEL" val="1_1"/>
  <p:tag name="KSO_WM_TAG_VERSION" val="1.0"/>
  <p:tag name="KSO_WM_BEAUTIFY_FLAG" val="#wm#"/>
  <p:tag name="KSO_WM_UNIT_SUBTYPE" val="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2"/>
  <p:tag name="KSO_WM_UNIT_ID" val="mixed20199731_1*ζ_i*1_2"/>
  <p:tag name="KSO_WM_TEMPLATE_CATEGORY" val="mixed"/>
  <p:tag name="KSO_WM_TEMPLATE_INDEX" val="20199731"/>
  <p:tag name="KSO_WM_UNIT_LAYERLEVEL" val="1_1"/>
  <p:tag name="KSO_WM_TAG_VERSION" val="1.0"/>
  <p:tag name="KSO_WM_BEAUTIFY_FLAG" val="#wm#"/>
  <p:tag name="KSO_WM_UNIT_SUBTYPE" val="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2_1*ζ_i*1_1"/>
  <p:tag name="KSO_WM_TEMPLATE_CATEGORY" val="mixed"/>
  <p:tag name="KSO_WM_TEMPLATE_INDEX" val="20199732"/>
  <p:tag name="KSO_WM_UNIT_LAYERLEVEL" val="1_1"/>
  <p:tag name="KSO_WM_TAG_VERSION" val="1.0"/>
  <p:tag name="KSO_WM_BEAUTIFY_FLAG" val="#wm#"/>
  <p:tag name="KSO_WM_UNIT_DIAGRAM_MODELTYPE" val="flashPictur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2_1*ζ_h_d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2_1*ζ_i*1_1"/>
  <p:tag name="KSO_WM_TEMPLATE_CATEGORY" val="mixed"/>
  <p:tag name="KSO_WM_TEMPLATE_INDEX" val="20199732"/>
  <p:tag name="KSO_WM_UNIT_LAYERLEVEL" val="1_1"/>
  <p:tag name="KSO_WM_TAG_VERSION" val="1.0"/>
  <p:tag name="KSO_WM_BEAUTIFY_FLAG" val="#wm#"/>
  <p:tag name="KSO_WM_UNIT_DIAGRAM_MODELTYPE" val="flashPictur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2_1*ζ_h_i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2_1*ζ_h_d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2_1*ζ_i*1_1"/>
  <p:tag name="KSO_WM_TEMPLATE_CATEGORY" val="mixed"/>
  <p:tag name="KSO_WM_TEMPLATE_INDEX" val="20199732"/>
  <p:tag name="KSO_WM_UNIT_LAYERLEVEL" val="1_1"/>
  <p:tag name="KSO_WM_TAG_VERSION" val="1.0"/>
  <p:tag name="KSO_WM_BEAUTIFY_FLAG" val="#wm#"/>
  <p:tag name="KSO_WM_UNIT_DIAGRAM_MODELTYPE" val="flashPictur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2_1*ζ_h_d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2_1*ζ_h_i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3_1"/>
  <p:tag name="KSO_WM_UNIT_ID" val="mixed20199732_1*ζ_h_i*1_3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4_1"/>
  <p:tag name="KSO_WM_UNIT_ID" val="mixed20199732_1*ζ_h_i*1_4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2_1*ζ_h_d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2_1*ζ_h_d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2_1*ζ_h_d*1_3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2_1*ζ_h_d*1_4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2_1*ζ_h_i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3_1"/>
  <p:tag name="KSO_WM_UNIT_ID" val="mixed20199732_1*ζ_h_i*1_3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4_1"/>
  <p:tag name="KSO_WM_UNIT_ID" val="mixed20199732_1*ζ_h_i*1_4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2_1*ζ_h_d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2_1*ζ_h_d*1_3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917</Words>
  <Application>Microsoft Office PowerPoint</Application>
  <PresentationFormat>宽屏</PresentationFormat>
  <Paragraphs>145</Paragraphs>
  <Slides>29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宋体</vt:lpstr>
      <vt:lpstr>微软雅黑</vt:lpstr>
      <vt:lpstr>Arial</vt:lpstr>
      <vt:lpstr>Calibri</vt:lpstr>
      <vt:lpstr>Calibri Light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</dc:title>
  <dc:creator>第一PPT</dc:creator>
  <cp:keywords>www.1ppt.com</cp:keywords>
  <dc:description>www.1ppt.com</dc:description>
  <cp:lastModifiedBy>yuchenlichuck@126.com</cp:lastModifiedBy>
  <cp:revision>30</cp:revision>
  <dcterms:created xsi:type="dcterms:W3CDTF">2017-05-21T03:23:00Z</dcterms:created>
  <dcterms:modified xsi:type="dcterms:W3CDTF">2019-04-08T16:26:46Z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2052-11.1.0.8412</vt:lpwstr>
  </property>
</Properties>
</file>